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6" r:id="rId2"/>
    <p:sldId id="302"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4576" autoAdjust="0"/>
  </p:normalViewPr>
  <p:slideViewPr>
    <p:cSldViewPr>
      <p:cViewPr varScale="1">
        <p:scale>
          <a:sx n="81" d="100"/>
          <a:sy n="81" d="100"/>
        </p:scale>
        <p:origin x="140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E654139-2AE3-4832-BA4E-39BC0164FDF4}" type="datetimeFigureOut">
              <a:rPr lang="en-US" smtClean="0"/>
              <a:pPr/>
              <a:t>12/29/2023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1A21606-847E-4462-8A56-5463458CEC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E654139-2AE3-4832-BA4E-39BC0164FDF4}" type="datetimeFigureOut">
              <a:rPr lang="en-US" smtClean="0"/>
              <a:pPr/>
              <a:t>12/29/2023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A21606-847E-4462-8A56-5463458CEC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5400" y="4419600"/>
            <a:ext cx="4038600" cy="2523768"/>
          </a:xfrm>
          <a:prstGeom prst="rect">
            <a:avLst/>
          </a:prstGeom>
          <a:noFill/>
        </p:spPr>
        <p:txBody>
          <a:bodyPr wrap="square" rtlCol="0">
            <a:spAutoFit/>
          </a:bodyPr>
          <a:lstStyle/>
          <a:p>
            <a:pPr algn="ctr"/>
            <a:r>
              <a:rPr lang="en-US" sz="2800" u="sng" dirty="0">
                <a:latin typeface="Algerian" pitchFamily="82" charset="0"/>
              </a:rPr>
              <a:t>PRESENTED BY  : </a:t>
            </a:r>
            <a:r>
              <a:rPr lang="en-US" sz="2800" u="sng">
                <a:latin typeface="Algerian" pitchFamily="82" charset="0"/>
              </a:rPr>
              <a:t>- </a:t>
            </a:r>
            <a:r>
              <a:rPr lang="en-US" sz="2800" u="sng">
                <a:latin typeface="Lucida Calligraphy" pitchFamily="66" charset="0"/>
              </a:rPr>
              <a:t>                               </a:t>
            </a:r>
            <a:r>
              <a:rPr lang="en-GB" sz="2400" b="1">
                <a:solidFill>
                  <a:schemeClr val="bg1"/>
                </a:solidFill>
                <a:latin typeface="Californian FB" pitchFamily="18" charset="0"/>
              </a:rPr>
              <a:t>SUBHAJIT MAITY</a:t>
            </a:r>
            <a:endParaRPr lang="en-US" sz="2400" b="1" dirty="0">
              <a:solidFill>
                <a:schemeClr val="bg1"/>
              </a:solidFill>
              <a:latin typeface="Californian FB" pitchFamily="18" charset="0"/>
            </a:endParaRPr>
          </a:p>
          <a:p>
            <a:pPr algn="ctr"/>
            <a:r>
              <a:rPr lang="en-US" sz="2000" b="1" dirty="0" err="1">
                <a:solidFill>
                  <a:srgbClr val="FFFF00"/>
                </a:solidFill>
                <a:latin typeface="Times New Roman" panose="02020603050405020304" pitchFamily="18" charset="0"/>
                <a:cs typeface="Times New Roman" panose="02020603050405020304" pitchFamily="18" charset="0"/>
              </a:rPr>
              <a:t>B.Voc</a:t>
            </a:r>
            <a:r>
              <a:rPr lang="en-US" sz="2000" b="1" dirty="0">
                <a:solidFill>
                  <a:srgbClr val="FFFF00"/>
                </a:solidFill>
                <a:latin typeface="Times New Roman" panose="02020603050405020304" pitchFamily="18" charset="0"/>
                <a:cs typeface="Times New Roman" panose="02020603050405020304" pitchFamily="18" charset="0"/>
              </a:rPr>
              <a:t> (Food Processing,6</a:t>
            </a:r>
            <a:r>
              <a:rPr lang="en-US" sz="2000" b="1" baseline="30000" dirty="0">
                <a:solidFill>
                  <a:srgbClr val="FFFF00"/>
                </a:solidFill>
                <a:latin typeface="Times New Roman" panose="02020603050405020304" pitchFamily="18" charset="0"/>
                <a:cs typeface="Times New Roman" panose="02020603050405020304" pitchFamily="18" charset="0"/>
              </a:rPr>
              <a:t>TH</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Sem</a:t>
            </a:r>
            <a:r>
              <a:rPr lang="en-US" sz="2000" b="1" dirty="0">
                <a:solidFill>
                  <a:srgbClr val="FFFF00"/>
                </a:solidFill>
                <a:latin typeface="Times New Roman" panose="02020603050405020304" pitchFamily="18" charset="0"/>
                <a:cs typeface="Times New Roman" panose="02020603050405020304" pitchFamily="18" charset="0"/>
              </a:rPr>
              <a:t>)</a:t>
            </a:r>
          </a:p>
          <a:p>
            <a:pPr algn="ctr"/>
            <a:endParaRPr lang="en-US" sz="2000" b="1" dirty="0">
              <a:solidFill>
                <a:srgbClr val="FFFF00"/>
              </a:solidFill>
              <a:latin typeface="Times New Roman" panose="02020603050405020304" pitchFamily="18" charset="0"/>
              <a:cs typeface="Times New Roman" panose="02020603050405020304" pitchFamily="18" charset="0"/>
            </a:endParaRPr>
          </a:p>
          <a:p>
            <a:pPr algn="ctr"/>
            <a:r>
              <a:rPr lang="en-US" b="1" dirty="0">
                <a:solidFill>
                  <a:srgbClr val="FFFF00"/>
                </a:solidFill>
                <a:latin typeface="Times New Roman" panose="02020603050405020304" pitchFamily="18" charset="0"/>
                <a:cs typeface="Times New Roman" panose="02020603050405020304" pitchFamily="18" charset="0"/>
              </a:rPr>
              <a:t>DEPARTMENT  OF NUTRITION</a:t>
            </a:r>
          </a:p>
          <a:p>
            <a:pPr algn="ctr"/>
            <a:endParaRPr lang="en-US" sz="2000" b="1" dirty="0">
              <a:solidFill>
                <a:srgbClr val="FFFF00"/>
              </a:solidFill>
              <a:latin typeface="Times New Roman" panose="02020603050405020304" pitchFamily="18" charset="0"/>
              <a:cs typeface="Times New Roman" panose="02020603050405020304" pitchFamily="18" charset="0"/>
            </a:endParaRPr>
          </a:p>
          <a:p>
            <a:pPr algn="ctr"/>
            <a:endParaRPr lang="en-US" sz="2800" b="1" dirty="0">
              <a:solidFill>
                <a:schemeClr val="accent3">
                  <a:lumMod val="60000"/>
                  <a:lumOff val="40000"/>
                </a:schemeClr>
              </a:solidFill>
              <a:latin typeface="Californian FB" pitchFamily="18" charset="0"/>
            </a:endParaRPr>
          </a:p>
        </p:txBody>
      </p:sp>
      <p:sp>
        <p:nvSpPr>
          <p:cNvPr id="5" name="TextBox 4"/>
          <p:cNvSpPr txBox="1"/>
          <p:nvPr/>
        </p:nvSpPr>
        <p:spPr>
          <a:xfrm>
            <a:off x="1913432" y="371670"/>
            <a:ext cx="6062870" cy="646332"/>
          </a:xfrm>
          <a:prstGeom prst="rect">
            <a:avLst/>
          </a:prstGeom>
          <a:noFill/>
        </p:spPr>
        <p:txBody>
          <a:bodyPr wrap="square" rtlCol="0">
            <a:spAutoFit/>
          </a:bodyPr>
          <a:lstStyle/>
          <a:p>
            <a:r>
              <a:rPr lang="en-US" sz="3600" u="sng">
                <a:latin typeface="Algerian" pitchFamily="82" charset="0"/>
              </a:rPr>
              <a:t> </a:t>
            </a:r>
            <a:r>
              <a:rPr lang="en-GB" sz="3600" u="sng">
                <a:latin typeface="Algerian" pitchFamily="82" charset="0"/>
              </a:rPr>
              <a:t>Maity JUICE PVT.LTD</a:t>
            </a:r>
            <a:endParaRPr lang="en-US" sz="3600" u="sng" dirty="0">
              <a:latin typeface="Algerian" pitchFamily="82" charset="0"/>
            </a:endParaRPr>
          </a:p>
        </p:txBody>
      </p:sp>
      <p:sp>
        <p:nvSpPr>
          <p:cNvPr id="7" name="TextBox 6"/>
          <p:cNvSpPr txBox="1"/>
          <p:nvPr/>
        </p:nvSpPr>
        <p:spPr>
          <a:xfrm>
            <a:off x="228600" y="4953000"/>
            <a:ext cx="5105400" cy="1323439"/>
          </a:xfrm>
          <a:prstGeom prst="rect">
            <a:avLst/>
          </a:prstGeom>
          <a:noFill/>
        </p:spPr>
        <p:txBody>
          <a:bodyPr wrap="square" rtlCol="0">
            <a:spAutoFit/>
          </a:bodyPr>
          <a:lstStyle/>
          <a:p>
            <a:r>
              <a:rPr lang="en-US" sz="2000" u="sng" dirty="0">
                <a:solidFill>
                  <a:schemeClr val="bg1"/>
                </a:solidFill>
                <a:latin typeface="Algerian" pitchFamily="82" charset="0"/>
              </a:rPr>
              <a:t>GUIDED BY  :-</a:t>
            </a:r>
          </a:p>
          <a:p>
            <a:pPr algn="ctr"/>
            <a:r>
              <a:rPr lang="en-US" b="1" dirty="0">
                <a:solidFill>
                  <a:schemeClr val="bg1"/>
                </a:solidFill>
              </a:rPr>
              <a:t> </a:t>
            </a:r>
            <a:r>
              <a:rPr lang="en-US" b="1" dirty="0">
                <a:solidFill>
                  <a:schemeClr val="bg1"/>
                </a:solidFill>
                <a:latin typeface="Times New Roman" pitchFamily="18" charset="0"/>
                <a:cs typeface="Times New Roman" pitchFamily="18" charset="0"/>
              </a:rPr>
              <a:t>DR. APURBA  GIRI</a:t>
            </a:r>
            <a:r>
              <a:rPr lang="en-US" b="1" baseline="30000" dirty="0">
                <a:solidFill>
                  <a:schemeClr val="bg1"/>
                </a:solidFill>
                <a:latin typeface="Times New Roman" pitchFamily="18" charset="0"/>
                <a:cs typeface="Times New Roman" pitchFamily="18" charset="0"/>
              </a:rPr>
              <a:t>1</a:t>
            </a:r>
            <a:r>
              <a:rPr lang="en-US" b="1" dirty="0">
                <a:solidFill>
                  <a:schemeClr val="bg1"/>
                </a:solidFill>
                <a:latin typeface="Times New Roman" pitchFamily="18" charset="0"/>
                <a:cs typeface="Times New Roman" pitchFamily="18" charset="0"/>
              </a:rPr>
              <a:t>(HOD) </a:t>
            </a:r>
          </a:p>
          <a:p>
            <a:pPr algn="ctr"/>
            <a:r>
              <a:rPr lang="en-US" b="1" dirty="0">
                <a:solidFill>
                  <a:schemeClr val="bg1"/>
                </a:solidFill>
                <a:latin typeface="Times New Roman" pitchFamily="18" charset="0"/>
                <a:cs typeface="Times New Roman" pitchFamily="18" charset="0"/>
              </a:rPr>
              <a:t>AYAN MONDAL</a:t>
            </a:r>
            <a:r>
              <a:rPr lang="en-US" b="1" baseline="30000" dirty="0">
                <a:solidFill>
                  <a:schemeClr val="bg1"/>
                </a:solidFill>
                <a:latin typeface="Times New Roman" pitchFamily="18" charset="0"/>
                <a:cs typeface="Times New Roman" pitchFamily="18" charset="0"/>
              </a:rPr>
              <a:t>2</a:t>
            </a:r>
            <a:r>
              <a:rPr lang="en-US" b="1" dirty="0">
                <a:solidFill>
                  <a:schemeClr val="bg1"/>
                </a:solidFill>
                <a:latin typeface="Times New Roman" pitchFamily="18" charset="0"/>
                <a:cs typeface="Times New Roman" pitchFamily="18" charset="0"/>
              </a:rPr>
              <a:t> (ASSISTANT PROFESSOR)</a:t>
            </a:r>
          </a:p>
          <a:p>
            <a:r>
              <a:rPr lang="en-US" sz="2400" dirty="0">
                <a:solidFill>
                  <a:schemeClr val="bg1"/>
                </a:solidFill>
                <a:latin typeface="Bernard MT Condensed" pitchFamily="18" charset="0"/>
              </a:rPr>
              <a:t>                         </a:t>
            </a:r>
          </a:p>
        </p:txBody>
      </p:sp>
      <p:sp>
        <p:nvSpPr>
          <p:cNvPr id="8" name="Rectangle 7"/>
          <p:cNvSpPr/>
          <p:nvPr/>
        </p:nvSpPr>
        <p:spPr>
          <a:xfrm>
            <a:off x="0" y="5943600"/>
            <a:ext cx="4572000" cy="338554"/>
          </a:xfrm>
          <a:prstGeom prst="rect">
            <a:avLst/>
          </a:prstGeom>
        </p:spPr>
        <p:txBody>
          <a:bodyPr wrap="square">
            <a:spAutoFit/>
          </a:bodyPr>
          <a:lstStyle/>
          <a:p>
            <a:pPr algn="ctr"/>
            <a:r>
              <a:rPr lang="en-US" sz="1600" b="1" dirty="0">
                <a:solidFill>
                  <a:srgbClr val="FFFF00"/>
                </a:solidFill>
                <a:latin typeface="Times New Roman" panose="02020603050405020304" pitchFamily="18" charset="0"/>
                <a:cs typeface="Times New Roman" panose="02020603050405020304" pitchFamily="18" charset="0"/>
              </a:rPr>
              <a:t>DEPARTMENT  OF NUTRITION</a:t>
            </a:r>
          </a:p>
        </p:txBody>
      </p:sp>
      <p:pic>
        <p:nvPicPr>
          <p:cNvPr id="2" name="Picture 2">
            <a:extLst>
              <a:ext uri="{FF2B5EF4-FFF2-40B4-BE49-F238E27FC236}">
                <a16:creationId xmlns:a16="http://schemas.microsoft.com/office/drawing/2014/main" id="{34062DF6-5DEC-0400-F9B3-5D2D580EB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80" y="1018002"/>
            <a:ext cx="6586933" cy="32146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6FCF1B-AEE3-2735-8D20-906143EBEC25}"/>
              </a:ext>
            </a:extLst>
          </p:cNvPr>
          <p:cNvSpPr txBox="1"/>
          <p:nvPr/>
        </p:nvSpPr>
        <p:spPr>
          <a:xfrm>
            <a:off x="0" y="793320"/>
            <a:ext cx="9351818" cy="523220"/>
          </a:xfrm>
          <a:prstGeom prst="rect">
            <a:avLst/>
          </a:prstGeom>
          <a:solidFill>
            <a:srgbClr val="FF0000"/>
          </a:solidFill>
          <a:ln>
            <a:solidFill>
              <a:schemeClr val="bg1"/>
            </a:solidFill>
          </a:ln>
        </p:spPr>
        <p:txBody>
          <a:bodyPr wrap="square" rtlCol="0">
            <a:spAutoFit/>
          </a:bodyPr>
          <a:lstStyle/>
          <a:p>
            <a:pPr algn="l"/>
            <a:r>
              <a:rPr lang="en-GB" sz="2800" b="1" i="1" u="sng"/>
              <a:t>LICENSES</a:t>
            </a:r>
            <a:endParaRPr lang="en-US" sz="2800" b="1" i="1" u="sng"/>
          </a:p>
        </p:txBody>
      </p:sp>
      <p:sp>
        <p:nvSpPr>
          <p:cNvPr id="5" name="TextBox 4">
            <a:extLst>
              <a:ext uri="{FF2B5EF4-FFF2-40B4-BE49-F238E27FC236}">
                <a16:creationId xmlns:a16="http://schemas.microsoft.com/office/drawing/2014/main" id="{060EE7EE-1CD3-2E68-DC28-5B4AD8F60450}"/>
              </a:ext>
            </a:extLst>
          </p:cNvPr>
          <p:cNvSpPr txBox="1"/>
          <p:nvPr/>
        </p:nvSpPr>
        <p:spPr>
          <a:xfrm>
            <a:off x="471938" y="2045778"/>
            <a:ext cx="7804647" cy="3046988"/>
          </a:xfrm>
          <a:prstGeom prst="rect">
            <a:avLst/>
          </a:prstGeom>
          <a:noFill/>
        </p:spPr>
        <p:txBody>
          <a:bodyPr wrap="square" rtlCol="0">
            <a:spAutoFit/>
          </a:bodyPr>
          <a:lstStyle/>
          <a:p>
            <a:pPr marL="285750" indent="-285750" algn="l">
              <a:buFont typeface="Arial" panose="020B0604020202020204" pitchFamily="34" charset="0"/>
              <a:buChar char="•"/>
            </a:pPr>
            <a:r>
              <a:rPr lang="en-GB" sz="2400">
                <a:solidFill>
                  <a:schemeClr val="bg1"/>
                </a:solidFill>
              </a:rPr>
              <a:t>REGISTRATION OF BUSINESS
NOC PAPER(FORM STATE POLLUTION CONTROL,SOUND AND WATER)
TRADE LICENSES
GST(Goods &amp; Service Tax)
FSSAI(Food Safety  and Standards Authority of India)</a:t>
            </a:r>
          </a:p>
          <a:p>
            <a:pPr marL="285750" indent="-285750" algn="l">
              <a:buFont typeface="Arial" panose="020B0604020202020204" pitchFamily="34" charset="0"/>
              <a:buChar char="•"/>
            </a:pPr>
            <a:r>
              <a:rPr lang="en-GB" sz="2400">
                <a:solidFill>
                  <a:schemeClr val="bg1"/>
                </a:solidFill>
              </a:rPr>
              <a:t>SMALL SCALE INDUSTRY LICENSE 
REGISTRATION FOR TRADEMARK</a:t>
            </a:r>
            <a:endParaRPr lang="en-US" sz="2400">
              <a:solidFill>
                <a:schemeClr val="bg1"/>
              </a:solidFill>
            </a:endParaRPr>
          </a:p>
        </p:txBody>
      </p:sp>
      <p:pic>
        <p:nvPicPr>
          <p:cNvPr id="6" name="Picture 6">
            <a:extLst>
              <a:ext uri="{FF2B5EF4-FFF2-40B4-BE49-F238E27FC236}">
                <a16:creationId xmlns:a16="http://schemas.microsoft.com/office/drawing/2014/main" id="{A893C8C7-5004-D19D-6451-768796075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440" y="0"/>
            <a:ext cx="3826622" cy="2198141"/>
          </a:xfrm>
          <a:prstGeom prst="rect">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7331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B7FE91-0ED8-CA31-9376-814BDE145D3C}"/>
              </a:ext>
            </a:extLst>
          </p:cNvPr>
          <p:cNvSpPr txBox="1"/>
          <p:nvPr/>
        </p:nvSpPr>
        <p:spPr>
          <a:xfrm>
            <a:off x="0" y="820436"/>
            <a:ext cx="9977082" cy="461665"/>
          </a:xfrm>
          <a:prstGeom prst="rect">
            <a:avLst/>
          </a:prstGeom>
          <a:solidFill>
            <a:srgbClr val="FFFF00"/>
          </a:solidFill>
          <a:ln>
            <a:solidFill>
              <a:schemeClr val="bg1"/>
            </a:solidFill>
          </a:ln>
        </p:spPr>
        <p:txBody>
          <a:bodyPr wrap="square" rtlCol="0">
            <a:spAutoFit/>
          </a:bodyPr>
          <a:lstStyle/>
          <a:p>
            <a:pPr algn="l"/>
            <a:r>
              <a:rPr lang="en-GB" sz="2400" b="1" i="1" u="sng">
                <a:solidFill>
                  <a:srgbClr val="FF0000"/>
                </a:solidFill>
                <a:latin typeface="Algerian" pitchFamily="82" charset="0"/>
              </a:rPr>
              <a:t>PROCESSING FLOW CHART </a:t>
            </a:r>
            <a:endParaRPr lang="en-US" sz="2400" b="1" i="1" u="sng">
              <a:solidFill>
                <a:srgbClr val="FF0000"/>
              </a:solidFill>
              <a:latin typeface="Algerian" pitchFamily="82" charset="0"/>
            </a:endParaRPr>
          </a:p>
        </p:txBody>
      </p:sp>
      <p:sp>
        <p:nvSpPr>
          <p:cNvPr id="3" name="TextBox 2">
            <a:extLst>
              <a:ext uri="{FF2B5EF4-FFF2-40B4-BE49-F238E27FC236}">
                <a16:creationId xmlns:a16="http://schemas.microsoft.com/office/drawing/2014/main" id="{D7C5130C-C550-8E00-18F0-2D8ABAE626C3}"/>
              </a:ext>
            </a:extLst>
          </p:cNvPr>
          <p:cNvSpPr txBox="1"/>
          <p:nvPr/>
        </p:nvSpPr>
        <p:spPr>
          <a:xfrm>
            <a:off x="154879" y="1571289"/>
            <a:ext cx="4153653" cy="369332"/>
          </a:xfrm>
          <a:prstGeom prst="rect">
            <a:avLst/>
          </a:prstGeom>
          <a:solidFill>
            <a:srgbClr val="7030A0"/>
          </a:solidFill>
          <a:ln>
            <a:solidFill>
              <a:schemeClr val="bg1"/>
            </a:solidFill>
          </a:ln>
        </p:spPr>
        <p:txBody>
          <a:bodyPr wrap="square" rtlCol="0">
            <a:spAutoFit/>
          </a:bodyPr>
          <a:lstStyle/>
          <a:p>
            <a:pPr algn="l"/>
            <a:r>
              <a:rPr lang="en-GB" b="1"/>
              <a:t>SELECTION OF GOOD SUGARCANE </a:t>
            </a:r>
            <a:endParaRPr lang="en-US" b="1"/>
          </a:p>
        </p:txBody>
      </p:sp>
      <p:sp>
        <p:nvSpPr>
          <p:cNvPr id="6" name="Down Arrow 20">
            <a:extLst>
              <a:ext uri="{FF2B5EF4-FFF2-40B4-BE49-F238E27FC236}">
                <a16:creationId xmlns:a16="http://schemas.microsoft.com/office/drawing/2014/main" id="{51CE188F-2A30-01BE-9723-A8F57503F71B}"/>
              </a:ext>
            </a:extLst>
          </p:cNvPr>
          <p:cNvSpPr/>
          <p:nvPr/>
        </p:nvSpPr>
        <p:spPr>
          <a:xfrm>
            <a:off x="1722038" y="2015495"/>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7" name="TextBox 6">
            <a:extLst>
              <a:ext uri="{FF2B5EF4-FFF2-40B4-BE49-F238E27FC236}">
                <a16:creationId xmlns:a16="http://schemas.microsoft.com/office/drawing/2014/main" id="{F8D9ABD5-1DC5-D40D-BFAF-99AA16A5F17B}"/>
              </a:ext>
            </a:extLst>
          </p:cNvPr>
          <p:cNvSpPr txBox="1"/>
          <p:nvPr/>
        </p:nvSpPr>
        <p:spPr>
          <a:xfrm>
            <a:off x="278390" y="2518997"/>
            <a:ext cx="3299697" cy="369332"/>
          </a:xfrm>
          <a:prstGeom prst="rect">
            <a:avLst/>
          </a:prstGeom>
          <a:solidFill>
            <a:srgbClr val="7030A0"/>
          </a:solidFill>
          <a:ln>
            <a:solidFill>
              <a:schemeClr val="bg1"/>
            </a:solidFill>
          </a:ln>
        </p:spPr>
        <p:txBody>
          <a:bodyPr wrap="square" rtlCol="0">
            <a:spAutoFit/>
          </a:bodyPr>
          <a:lstStyle/>
          <a:p>
            <a:pPr algn="l"/>
            <a:r>
              <a:rPr lang="en-GB"/>
              <a:t>SOAKING AND WASHING </a:t>
            </a:r>
            <a:endParaRPr lang="en-US"/>
          </a:p>
        </p:txBody>
      </p:sp>
      <p:sp>
        <p:nvSpPr>
          <p:cNvPr id="8" name="TextBox 7">
            <a:extLst>
              <a:ext uri="{FF2B5EF4-FFF2-40B4-BE49-F238E27FC236}">
                <a16:creationId xmlns:a16="http://schemas.microsoft.com/office/drawing/2014/main" id="{EF45CBB9-33B1-D0E5-5E09-1C366F2AA740}"/>
              </a:ext>
            </a:extLst>
          </p:cNvPr>
          <p:cNvSpPr txBox="1"/>
          <p:nvPr/>
        </p:nvSpPr>
        <p:spPr>
          <a:xfrm>
            <a:off x="373255" y="3429000"/>
            <a:ext cx="3269069" cy="369332"/>
          </a:xfrm>
          <a:prstGeom prst="rect">
            <a:avLst/>
          </a:prstGeom>
          <a:solidFill>
            <a:srgbClr val="7030A0"/>
          </a:solidFill>
          <a:ln>
            <a:solidFill>
              <a:schemeClr val="bg1"/>
            </a:solidFill>
          </a:ln>
        </p:spPr>
        <p:txBody>
          <a:bodyPr wrap="square" rtlCol="0">
            <a:spAutoFit/>
          </a:bodyPr>
          <a:lstStyle/>
          <a:p>
            <a:pPr algn="l"/>
            <a:r>
              <a:rPr lang="en-GB" b="1"/>
              <a:t>PEELING AND CRUSHING </a:t>
            </a:r>
            <a:endParaRPr lang="en-US" b="1"/>
          </a:p>
        </p:txBody>
      </p:sp>
      <p:sp>
        <p:nvSpPr>
          <p:cNvPr id="11" name="Down Arrow 20">
            <a:extLst>
              <a:ext uri="{FF2B5EF4-FFF2-40B4-BE49-F238E27FC236}">
                <a16:creationId xmlns:a16="http://schemas.microsoft.com/office/drawing/2014/main" id="{C9557C03-D286-2377-C9BC-4B72338E9ACA}"/>
              </a:ext>
            </a:extLst>
          </p:cNvPr>
          <p:cNvSpPr/>
          <p:nvPr/>
        </p:nvSpPr>
        <p:spPr>
          <a:xfrm>
            <a:off x="1722037" y="2944350"/>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12" name="TextBox 11">
            <a:extLst>
              <a:ext uri="{FF2B5EF4-FFF2-40B4-BE49-F238E27FC236}">
                <a16:creationId xmlns:a16="http://schemas.microsoft.com/office/drawing/2014/main" id="{D395E7DF-D441-FFE6-ED79-ACE6F4D2B5E2}"/>
              </a:ext>
            </a:extLst>
          </p:cNvPr>
          <p:cNvSpPr txBox="1"/>
          <p:nvPr/>
        </p:nvSpPr>
        <p:spPr>
          <a:xfrm>
            <a:off x="619358" y="4339003"/>
            <a:ext cx="2491109" cy="369332"/>
          </a:xfrm>
          <a:prstGeom prst="rect">
            <a:avLst/>
          </a:prstGeom>
          <a:solidFill>
            <a:srgbClr val="7030A0"/>
          </a:solidFill>
          <a:ln>
            <a:solidFill>
              <a:schemeClr val="bg1"/>
            </a:solidFill>
          </a:ln>
        </p:spPr>
        <p:txBody>
          <a:bodyPr wrap="square" rtlCol="0">
            <a:spAutoFit/>
          </a:bodyPr>
          <a:lstStyle/>
          <a:p>
            <a:pPr algn="l"/>
            <a:r>
              <a:rPr lang="en-GB" b="1"/>
              <a:t>JUICE EXTRACTION</a:t>
            </a:r>
            <a:endParaRPr lang="en-US" b="1"/>
          </a:p>
        </p:txBody>
      </p:sp>
      <p:sp>
        <p:nvSpPr>
          <p:cNvPr id="15" name="Down Arrow 20">
            <a:extLst>
              <a:ext uri="{FF2B5EF4-FFF2-40B4-BE49-F238E27FC236}">
                <a16:creationId xmlns:a16="http://schemas.microsoft.com/office/drawing/2014/main" id="{442815EE-4E7B-05A5-6888-D55230511064}"/>
              </a:ext>
            </a:extLst>
          </p:cNvPr>
          <p:cNvSpPr/>
          <p:nvPr/>
        </p:nvSpPr>
        <p:spPr>
          <a:xfrm>
            <a:off x="1785362" y="3798332"/>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16" name="TextBox 15">
            <a:extLst>
              <a:ext uri="{FF2B5EF4-FFF2-40B4-BE49-F238E27FC236}">
                <a16:creationId xmlns:a16="http://schemas.microsoft.com/office/drawing/2014/main" id="{1E39FED0-79BB-E2C4-FB83-7349185F1C54}"/>
              </a:ext>
            </a:extLst>
          </p:cNvPr>
          <p:cNvSpPr txBox="1"/>
          <p:nvPr/>
        </p:nvSpPr>
        <p:spPr>
          <a:xfrm>
            <a:off x="1013838" y="5249006"/>
            <a:ext cx="1828800" cy="369332"/>
          </a:xfrm>
          <a:prstGeom prst="rect">
            <a:avLst/>
          </a:prstGeom>
          <a:solidFill>
            <a:srgbClr val="7030A0"/>
          </a:solidFill>
          <a:ln>
            <a:solidFill>
              <a:schemeClr val="bg1"/>
            </a:solidFill>
          </a:ln>
        </p:spPr>
        <p:txBody>
          <a:bodyPr wrap="square" rtlCol="0">
            <a:spAutoFit/>
          </a:bodyPr>
          <a:lstStyle/>
          <a:p>
            <a:pPr algn="l"/>
            <a:r>
              <a:rPr lang="en-GB"/>
              <a:t>FILTRATION </a:t>
            </a:r>
            <a:endParaRPr lang="en-US"/>
          </a:p>
        </p:txBody>
      </p:sp>
      <p:sp>
        <p:nvSpPr>
          <p:cNvPr id="19" name="Down Arrow 20">
            <a:extLst>
              <a:ext uri="{FF2B5EF4-FFF2-40B4-BE49-F238E27FC236}">
                <a16:creationId xmlns:a16="http://schemas.microsoft.com/office/drawing/2014/main" id="{587BE381-DABC-CEDA-03EA-8735FCD5104E}"/>
              </a:ext>
            </a:extLst>
          </p:cNvPr>
          <p:cNvSpPr/>
          <p:nvPr/>
        </p:nvSpPr>
        <p:spPr>
          <a:xfrm>
            <a:off x="1785362" y="4764356"/>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20" name="TextBox 19">
            <a:extLst>
              <a:ext uri="{FF2B5EF4-FFF2-40B4-BE49-F238E27FC236}">
                <a16:creationId xmlns:a16="http://schemas.microsoft.com/office/drawing/2014/main" id="{B08A35AC-22B3-7AB9-01DD-804E2032A135}"/>
              </a:ext>
            </a:extLst>
          </p:cNvPr>
          <p:cNvSpPr txBox="1"/>
          <p:nvPr/>
        </p:nvSpPr>
        <p:spPr>
          <a:xfrm>
            <a:off x="278390" y="6135294"/>
            <a:ext cx="4225938" cy="369332"/>
          </a:xfrm>
          <a:prstGeom prst="rect">
            <a:avLst/>
          </a:prstGeom>
          <a:solidFill>
            <a:srgbClr val="7030A0"/>
          </a:solidFill>
          <a:ln>
            <a:solidFill>
              <a:schemeClr val="bg1"/>
            </a:solidFill>
          </a:ln>
        </p:spPr>
        <p:txBody>
          <a:bodyPr wrap="square" rtlCol="0">
            <a:spAutoFit/>
          </a:bodyPr>
          <a:lstStyle/>
          <a:p>
            <a:pPr algn="l"/>
            <a:r>
              <a:rPr lang="en-GB" b="1"/>
              <a:t>ADD FLAVOUR AND PRESERVATIVES</a:t>
            </a:r>
            <a:endParaRPr lang="en-US" b="1"/>
          </a:p>
        </p:txBody>
      </p:sp>
      <p:sp>
        <p:nvSpPr>
          <p:cNvPr id="23" name="Down Arrow 20">
            <a:extLst>
              <a:ext uri="{FF2B5EF4-FFF2-40B4-BE49-F238E27FC236}">
                <a16:creationId xmlns:a16="http://schemas.microsoft.com/office/drawing/2014/main" id="{57241E8E-4260-C51F-4D91-ECE8C4F376D7}"/>
              </a:ext>
            </a:extLst>
          </p:cNvPr>
          <p:cNvSpPr/>
          <p:nvPr/>
        </p:nvSpPr>
        <p:spPr>
          <a:xfrm>
            <a:off x="1785362" y="5730381"/>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29" name="Down Arrow 20">
            <a:extLst>
              <a:ext uri="{FF2B5EF4-FFF2-40B4-BE49-F238E27FC236}">
                <a16:creationId xmlns:a16="http://schemas.microsoft.com/office/drawing/2014/main" id="{DF346DC0-4FBF-B7A1-69D9-82F1452A3C58}"/>
              </a:ext>
            </a:extLst>
          </p:cNvPr>
          <p:cNvSpPr/>
          <p:nvPr/>
        </p:nvSpPr>
        <p:spPr>
          <a:xfrm rot="16003079">
            <a:off x="4718940" y="6077018"/>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30" name="TextBox 29">
            <a:extLst>
              <a:ext uri="{FF2B5EF4-FFF2-40B4-BE49-F238E27FC236}">
                <a16:creationId xmlns:a16="http://schemas.microsoft.com/office/drawing/2014/main" id="{6A6FF33D-6AFE-6BC3-38D7-8B2775FDCB3A}"/>
              </a:ext>
            </a:extLst>
          </p:cNvPr>
          <p:cNvSpPr txBox="1"/>
          <p:nvPr/>
        </p:nvSpPr>
        <p:spPr>
          <a:xfrm>
            <a:off x="5360805" y="6106666"/>
            <a:ext cx="2409788" cy="369332"/>
          </a:xfrm>
          <a:prstGeom prst="rect">
            <a:avLst/>
          </a:prstGeom>
          <a:solidFill>
            <a:srgbClr val="7030A0"/>
          </a:solidFill>
          <a:ln>
            <a:solidFill>
              <a:schemeClr val="bg1"/>
            </a:solidFill>
          </a:ln>
        </p:spPr>
        <p:txBody>
          <a:bodyPr wrap="square" rtlCol="0">
            <a:spAutoFit/>
          </a:bodyPr>
          <a:lstStyle/>
          <a:p>
            <a:pPr algn="l"/>
            <a:r>
              <a:rPr lang="en-GB"/>
              <a:t>FILLING (BOTTLING)</a:t>
            </a:r>
            <a:endParaRPr lang="en-US"/>
          </a:p>
        </p:txBody>
      </p:sp>
      <p:sp>
        <p:nvSpPr>
          <p:cNvPr id="31" name="TextBox 30">
            <a:extLst>
              <a:ext uri="{FF2B5EF4-FFF2-40B4-BE49-F238E27FC236}">
                <a16:creationId xmlns:a16="http://schemas.microsoft.com/office/drawing/2014/main" id="{87C99186-230B-0C01-2BD0-138F559CC0E2}"/>
              </a:ext>
            </a:extLst>
          </p:cNvPr>
          <p:cNvSpPr txBox="1"/>
          <p:nvPr/>
        </p:nvSpPr>
        <p:spPr>
          <a:xfrm>
            <a:off x="5198164" y="5049660"/>
            <a:ext cx="3015171" cy="369332"/>
          </a:xfrm>
          <a:prstGeom prst="rect">
            <a:avLst/>
          </a:prstGeom>
          <a:solidFill>
            <a:srgbClr val="7030A0"/>
          </a:solidFill>
          <a:ln>
            <a:solidFill>
              <a:schemeClr val="bg1"/>
            </a:solidFill>
          </a:ln>
        </p:spPr>
        <p:txBody>
          <a:bodyPr wrap="square" rtlCol="0">
            <a:spAutoFit/>
          </a:bodyPr>
          <a:lstStyle/>
          <a:p>
            <a:pPr algn="l"/>
            <a:r>
              <a:rPr lang="en-GB"/>
              <a:t>OZONATION TREATMENT </a:t>
            </a:r>
            <a:endParaRPr lang="en-US"/>
          </a:p>
        </p:txBody>
      </p:sp>
      <p:sp>
        <p:nvSpPr>
          <p:cNvPr id="34" name="Down Arrow 20">
            <a:extLst>
              <a:ext uri="{FF2B5EF4-FFF2-40B4-BE49-F238E27FC236}">
                <a16:creationId xmlns:a16="http://schemas.microsoft.com/office/drawing/2014/main" id="{A219812A-1BB5-2621-0674-96D54A29A182}"/>
              </a:ext>
            </a:extLst>
          </p:cNvPr>
          <p:cNvSpPr/>
          <p:nvPr/>
        </p:nvSpPr>
        <p:spPr>
          <a:xfrm rot="10800000">
            <a:off x="6419997" y="5548515"/>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35" name="TextBox 34">
            <a:extLst>
              <a:ext uri="{FF2B5EF4-FFF2-40B4-BE49-F238E27FC236}">
                <a16:creationId xmlns:a16="http://schemas.microsoft.com/office/drawing/2014/main" id="{CE5E108C-BA91-1C4A-0E76-30CCFFFF5D2D}"/>
              </a:ext>
            </a:extLst>
          </p:cNvPr>
          <p:cNvSpPr txBox="1"/>
          <p:nvPr/>
        </p:nvSpPr>
        <p:spPr>
          <a:xfrm>
            <a:off x="4888923" y="4097437"/>
            <a:ext cx="3236543" cy="369332"/>
          </a:xfrm>
          <a:prstGeom prst="rect">
            <a:avLst/>
          </a:prstGeom>
          <a:solidFill>
            <a:srgbClr val="7030A0"/>
          </a:solidFill>
          <a:ln>
            <a:solidFill>
              <a:schemeClr val="bg1"/>
            </a:solidFill>
          </a:ln>
        </p:spPr>
        <p:txBody>
          <a:bodyPr wrap="square" rtlCol="0">
            <a:spAutoFit/>
          </a:bodyPr>
          <a:lstStyle/>
          <a:p>
            <a:pPr algn="l"/>
            <a:r>
              <a:rPr lang="en-GB" b="1"/>
              <a:t>STORE IN(REFRIGERATOR)</a:t>
            </a:r>
            <a:endParaRPr lang="en-US" b="1"/>
          </a:p>
        </p:txBody>
      </p:sp>
      <p:sp>
        <p:nvSpPr>
          <p:cNvPr id="38" name="Down Arrow 20">
            <a:extLst>
              <a:ext uri="{FF2B5EF4-FFF2-40B4-BE49-F238E27FC236}">
                <a16:creationId xmlns:a16="http://schemas.microsoft.com/office/drawing/2014/main" id="{37C4A26B-84C2-7476-AEAD-8F70A1B3CDC9}"/>
              </a:ext>
            </a:extLst>
          </p:cNvPr>
          <p:cNvSpPr/>
          <p:nvPr/>
        </p:nvSpPr>
        <p:spPr>
          <a:xfrm rot="10800000">
            <a:off x="6379243" y="4596292"/>
            <a:ext cx="285752" cy="428628"/>
          </a:xfrm>
          <a:prstGeom prst="downArrow">
            <a:avLst>
              <a:gd name="adj1" fmla="val 16138"/>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Tree>
    <p:extLst>
      <p:ext uri="{BB962C8B-B14F-4D97-AF65-F5344CB8AC3E}">
        <p14:creationId xmlns:p14="http://schemas.microsoft.com/office/powerpoint/2010/main" val="1116722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1B8AAB8-83E1-60DF-D9AF-16CDA9427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62" y="4089602"/>
            <a:ext cx="1110886" cy="1928090"/>
          </a:xfrm>
          <a:prstGeom prst="rect">
            <a:avLst/>
          </a:prstGeom>
          <a:ln>
            <a:noFill/>
          </a:ln>
          <a:effectLst>
            <a:softEdge rad="112500"/>
          </a:effectLst>
        </p:spPr>
      </p:pic>
      <p:pic>
        <p:nvPicPr>
          <p:cNvPr id="4" name="Picture 4">
            <a:extLst>
              <a:ext uri="{FF2B5EF4-FFF2-40B4-BE49-F238E27FC236}">
                <a16:creationId xmlns:a16="http://schemas.microsoft.com/office/drawing/2014/main" id="{BDBDEDCB-25F5-1F21-699A-2EBE77FE8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582" y="3523867"/>
            <a:ext cx="1317367" cy="2493825"/>
          </a:xfrm>
          <a:prstGeom prst="rect">
            <a:avLst/>
          </a:prstGeom>
          <a:ln>
            <a:noFill/>
          </a:ln>
          <a:effectLst>
            <a:softEdge rad="112500"/>
          </a:effectLst>
        </p:spPr>
      </p:pic>
      <p:pic>
        <p:nvPicPr>
          <p:cNvPr id="5" name="Picture 5">
            <a:extLst>
              <a:ext uri="{FF2B5EF4-FFF2-40B4-BE49-F238E27FC236}">
                <a16:creationId xmlns:a16="http://schemas.microsoft.com/office/drawing/2014/main" id="{51104A8D-7C88-386D-B350-319EC88AB1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0981" y="2906263"/>
            <a:ext cx="1147517" cy="3042658"/>
          </a:xfrm>
          <a:prstGeom prst="rect">
            <a:avLst/>
          </a:prstGeom>
          <a:ln>
            <a:noFill/>
          </a:ln>
          <a:effectLst>
            <a:softEdge rad="112500"/>
          </a:effectLst>
        </p:spPr>
      </p:pic>
      <p:pic>
        <p:nvPicPr>
          <p:cNvPr id="6" name="Picture 6">
            <a:extLst>
              <a:ext uri="{FF2B5EF4-FFF2-40B4-BE49-F238E27FC236}">
                <a16:creationId xmlns:a16="http://schemas.microsoft.com/office/drawing/2014/main" id="{9BC0CCF6-9C06-19F5-FFE0-C26B65146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8083" y="2585604"/>
            <a:ext cx="1075498" cy="3276554"/>
          </a:xfrm>
          <a:prstGeom prst="rect">
            <a:avLst/>
          </a:prstGeom>
          <a:ln>
            <a:noFill/>
          </a:ln>
          <a:effectLst>
            <a:softEdge rad="112500"/>
          </a:effectLst>
        </p:spPr>
      </p:pic>
      <p:pic>
        <p:nvPicPr>
          <p:cNvPr id="7" name="Picture 7">
            <a:extLst>
              <a:ext uri="{FF2B5EF4-FFF2-40B4-BE49-F238E27FC236}">
                <a16:creationId xmlns:a16="http://schemas.microsoft.com/office/drawing/2014/main" id="{07E3BC09-A5A9-DA1A-23BA-126AD58A1A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5989" y="2115838"/>
            <a:ext cx="1226280" cy="3856227"/>
          </a:xfrm>
          <a:prstGeom prst="rect">
            <a:avLst/>
          </a:prstGeom>
          <a:ln>
            <a:noFill/>
          </a:ln>
          <a:effectLst>
            <a:softEdge rad="112500"/>
          </a:effectLst>
        </p:spPr>
      </p:pic>
      <p:sp>
        <p:nvSpPr>
          <p:cNvPr id="8" name="TextBox 7">
            <a:extLst>
              <a:ext uri="{FF2B5EF4-FFF2-40B4-BE49-F238E27FC236}">
                <a16:creationId xmlns:a16="http://schemas.microsoft.com/office/drawing/2014/main" id="{446AD78F-9FEC-627B-023C-284CF9BE991D}"/>
              </a:ext>
            </a:extLst>
          </p:cNvPr>
          <p:cNvSpPr txBox="1"/>
          <p:nvPr/>
        </p:nvSpPr>
        <p:spPr>
          <a:xfrm>
            <a:off x="0" y="152990"/>
            <a:ext cx="9351818" cy="461665"/>
          </a:xfrm>
          <a:prstGeom prst="rect">
            <a:avLst/>
          </a:prstGeom>
          <a:solidFill>
            <a:srgbClr val="FF0000"/>
          </a:solidFill>
          <a:ln>
            <a:solidFill>
              <a:schemeClr val="bg1"/>
            </a:solidFill>
          </a:ln>
        </p:spPr>
        <p:txBody>
          <a:bodyPr wrap="square" rtlCol="0">
            <a:spAutoFit/>
          </a:bodyPr>
          <a:lstStyle/>
          <a:p>
            <a:pPr algn="l"/>
            <a:r>
              <a:rPr lang="en-GB" sz="2400" b="1" i="1"/>
              <a:t>PACKAGING SIZES AND PRICE </a:t>
            </a:r>
            <a:endParaRPr lang="en-US" sz="2400" b="1" i="1"/>
          </a:p>
        </p:txBody>
      </p:sp>
      <p:sp>
        <p:nvSpPr>
          <p:cNvPr id="9" name="TextBox 8">
            <a:extLst>
              <a:ext uri="{FF2B5EF4-FFF2-40B4-BE49-F238E27FC236}">
                <a16:creationId xmlns:a16="http://schemas.microsoft.com/office/drawing/2014/main" id="{A679514A-00B7-22D5-04C6-D2189D75F111}"/>
              </a:ext>
            </a:extLst>
          </p:cNvPr>
          <p:cNvSpPr txBox="1"/>
          <p:nvPr/>
        </p:nvSpPr>
        <p:spPr>
          <a:xfrm>
            <a:off x="669095" y="6111488"/>
            <a:ext cx="792420" cy="646331"/>
          </a:xfrm>
          <a:prstGeom prst="rect">
            <a:avLst/>
          </a:prstGeom>
          <a:solidFill>
            <a:srgbClr val="FFFF00"/>
          </a:solidFill>
          <a:ln>
            <a:solidFill>
              <a:schemeClr val="bg1"/>
            </a:solidFill>
          </a:ln>
        </p:spPr>
        <p:txBody>
          <a:bodyPr wrap="square" rtlCol="0">
            <a:spAutoFit/>
          </a:bodyPr>
          <a:lstStyle/>
          <a:p>
            <a:pPr algn="l"/>
            <a:r>
              <a:rPr lang="en-GB">
                <a:solidFill>
                  <a:srgbClr val="FF0000"/>
                </a:solidFill>
              </a:rPr>
              <a:t>50 ml</a:t>
            </a:r>
          </a:p>
          <a:p>
            <a:pPr algn="l"/>
            <a:r>
              <a:rPr lang="en-GB">
                <a:solidFill>
                  <a:srgbClr val="FF0000"/>
                </a:solidFill>
              </a:rPr>
              <a:t>10/-</a:t>
            </a:r>
            <a:endParaRPr lang="en-US">
              <a:solidFill>
                <a:srgbClr val="FF0000"/>
              </a:solidFill>
            </a:endParaRPr>
          </a:p>
        </p:txBody>
      </p:sp>
      <p:sp>
        <p:nvSpPr>
          <p:cNvPr id="10" name="TextBox 9">
            <a:extLst>
              <a:ext uri="{FF2B5EF4-FFF2-40B4-BE49-F238E27FC236}">
                <a16:creationId xmlns:a16="http://schemas.microsoft.com/office/drawing/2014/main" id="{5C52F1C8-C4E9-E105-9DB3-A3D4D9B57003}"/>
              </a:ext>
            </a:extLst>
          </p:cNvPr>
          <p:cNvSpPr txBox="1"/>
          <p:nvPr/>
        </p:nvSpPr>
        <p:spPr>
          <a:xfrm flipH="1">
            <a:off x="1971582" y="6111488"/>
            <a:ext cx="1147517" cy="646331"/>
          </a:xfrm>
          <a:prstGeom prst="rect">
            <a:avLst/>
          </a:prstGeom>
          <a:solidFill>
            <a:srgbClr val="FFFF00"/>
          </a:solidFill>
          <a:ln>
            <a:solidFill>
              <a:schemeClr val="bg1"/>
            </a:solidFill>
          </a:ln>
        </p:spPr>
        <p:txBody>
          <a:bodyPr wrap="square" rtlCol="0">
            <a:spAutoFit/>
          </a:bodyPr>
          <a:lstStyle/>
          <a:p>
            <a:pPr algn="l"/>
            <a:r>
              <a:rPr lang="en-GB">
                <a:solidFill>
                  <a:srgbClr val="FF0000"/>
                </a:solidFill>
              </a:rPr>
              <a:t>100 ml</a:t>
            </a:r>
          </a:p>
          <a:p>
            <a:pPr algn="l"/>
            <a:r>
              <a:rPr lang="en-GB">
                <a:solidFill>
                  <a:srgbClr val="FF0000"/>
                </a:solidFill>
              </a:rPr>
              <a:t>21/-</a:t>
            </a:r>
            <a:endParaRPr lang="en-US">
              <a:solidFill>
                <a:srgbClr val="FF0000"/>
              </a:solidFill>
            </a:endParaRPr>
          </a:p>
        </p:txBody>
      </p:sp>
      <p:sp>
        <p:nvSpPr>
          <p:cNvPr id="11" name="TextBox 10">
            <a:extLst>
              <a:ext uri="{FF2B5EF4-FFF2-40B4-BE49-F238E27FC236}">
                <a16:creationId xmlns:a16="http://schemas.microsoft.com/office/drawing/2014/main" id="{69DB94BA-81FA-36B8-2F20-33524C36DF89}"/>
              </a:ext>
            </a:extLst>
          </p:cNvPr>
          <p:cNvSpPr txBox="1"/>
          <p:nvPr/>
        </p:nvSpPr>
        <p:spPr>
          <a:xfrm>
            <a:off x="3799016" y="5999627"/>
            <a:ext cx="992086" cy="646331"/>
          </a:xfrm>
          <a:prstGeom prst="rect">
            <a:avLst/>
          </a:prstGeom>
          <a:solidFill>
            <a:srgbClr val="FFFF00"/>
          </a:solidFill>
          <a:ln>
            <a:solidFill>
              <a:schemeClr val="bg1"/>
            </a:solidFill>
          </a:ln>
        </p:spPr>
        <p:txBody>
          <a:bodyPr wrap="square" rtlCol="0">
            <a:spAutoFit/>
          </a:bodyPr>
          <a:lstStyle/>
          <a:p>
            <a:pPr algn="l"/>
            <a:r>
              <a:rPr lang="en-GB">
                <a:solidFill>
                  <a:srgbClr val="FF0000"/>
                </a:solidFill>
              </a:rPr>
              <a:t>200 ml</a:t>
            </a:r>
          </a:p>
          <a:p>
            <a:pPr algn="l"/>
            <a:r>
              <a:rPr lang="en-GB">
                <a:solidFill>
                  <a:srgbClr val="FF0000"/>
                </a:solidFill>
              </a:rPr>
              <a:t>49/-</a:t>
            </a:r>
            <a:endParaRPr lang="en-US">
              <a:solidFill>
                <a:srgbClr val="FF0000"/>
              </a:solidFill>
            </a:endParaRPr>
          </a:p>
        </p:txBody>
      </p:sp>
      <p:sp>
        <p:nvSpPr>
          <p:cNvPr id="12" name="TextBox 11">
            <a:extLst>
              <a:ext uri="{FF2B5EF4-FFF2-40B4-BE49-F238E27FC236}">
                <a16:creationId xmlns:a16="http://schemas.microsoft.com/office/drawing/2014/main" id="{B4CBDC44-E149-7366-13C2-C1970C92E55C}"/>
              </a:ext>
            </a:extLst>
          </p:cNvPr>
          <p:cNvSpPr txBox="1"/>
          <p:nvPr/>
        </p:nvSpPr>
        <p:spPr>
          <a:xfrm>
            <a:off x="5359010" y="5921894"/>
            <a:ext cx="992086" cy="646331"/>
          </a:xfrm>
          <a:prstGeom prst="rect">
            <a:avLst/>
          </a:prstGeom>
          <a:solidFill>
            <a:srgbClr val="FFFF00"/>
          </a:solidFill>
          <a:ln>
            <a:solidFill>
              <a:schemeClr val="bg1"/>
            </a:solidFill>
          </a:ln>
        </p:spPr>
        <p:txBody>
          <a:bodyPr wrap="square" rtlCol="0">
            <a:spAutoFit/>
          </a:bodyPr>
          <a:lstStyle/>
          <a:p>
            <a:pPr algn="l"/>
            <a:r>
              <a:rPr lang="en-GB">
                <a:solidFill>
                  <a:srgbClr val="FF0000"/>
                </a:solidFill>
              </a:rPr>
              <a:t>500 ml</a:t>
            </a:r>
          </a:p>
          <a:p>
            <a:pPr algn="l"/>
            <a:r>
              <a:rPr lang="en-GB">
                <a:solidFill>
                  <a:srgbClr val="FF0000"/>
                </a:solidFill>
              </a:rPr>
              <a:t>199/-</a:t>
            </a:r>
            <a:endParaRPr lang="en-US">
              <a:solidFill>
                <a:srgbClr val="FF0000"/>
              </a:solidFill>
            </a:endParaRPr>
          </a:p>
        </p:txBody>
      </p:sp>
      <p:sp>
        <p:nvSpPr>
          <p:cNvPr id="13" name="TextBox 12">
            <a:extLst>
              <a:ext uri="{FF2B5EF4-FFF2-40B4-BE49-F238E27FC236}">
                <a16:creationId xmlns:a16="http://schemas.microsoft.com/office/drawing/2014/main" id="{F6C7EDDF-040F-C098-8296-CA766A32F42E}"/>
              </a:ext>
            </a:extLst>
          </p:cNvPr>
          <p:cNvSpPr txBox="1"/>
          <p:nvPr/>
        </p:nvSpPr>
        <p:spPr>
          <a:xfrm>
            <a:off x="6950183" y="6017692"/>
            <a:ext cx="992086" cy="646331"/>
          </a:xfrm>
          <a:prstGeom prst="rect">
            <a:avLst/>
          </a:prstGeom>
          <a:solidFill>
            <a:srgbClr val="FFFF00"/>
          </a:solidFill>
          <a:ln>
            <a:solidFill>
              <a:schemeClr val="bg1"/>
            </a:solidFill>
          </a:ln>
        </p:spPr>
        <p:txBody>
          <a:bodyPr wrap="square" rtlCol="0">
            <a:spAutoFit/>
          </a:bodyPr>
          <a:lstStyle/>
          <a:p>
            <a:pPr algn="l"/>
            <a:r>
              <a:rPr lang="en-GB">
                <a:solidFill>
                  <a:srgbClr val="FF0000"/>
                </a:solidFill>
              </a:rPr>
              <a:t>1 Liter</a:t>
            </a:r>
          </a:p>
          <a:p>
            <a:pPr algn="l"/>
            <a:r>
              <a:rPr lang="en-GB">
                <a:solidFill>
                  <a:srgbClr val="FF0000"/>
                </a:solidFill>
              </a:rPr>
              <a:t>239/-</a:t>
            </a:r>
            <a:endParaRPr lang="en-US">
              <a:solidFill>
                <a:srgbClr val="FF0000"/>
              </a:solidFill>
            </a:endParaRPr>
          </a:p>
        </p:txBody>
      </p:sp>
      <p:sp>
        <p:nvSpPr>
          <p:cNvPr id="14" name="TextBox 13">
            <a:extLst>
              <a:ext uri="{FF2B5EF4-FFF2-40B4-BE49-F238E27FC236}">
                <a16:creationId xmlns:a16="http://schemas.microsoft.com/office/drawing/2014/main" id="{145DC940-668F-96AB-498E-759899B09C2C}"/>
              </a:ext>
            </a:extLst>
          </p:cNvPr>
          <p:cNvSpPr txBox="1"/>
          <p:nvPr/>
        </p:nvSpPr>
        <p:spPr>
          <a:xfrm>
            <a:off x="194120" y="1863428"/>
            <a:ext cx="5922963" cy="369332"/>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GB" i="1">
                <a:solidFill>
                  <a:schemeClr val="tx2">
                    <a:lumMod val="10000"/>
                  </a:schemeClr>
                </a:solidFill>
                <a:latin typeface="Algerian" pitchFamily="82" charset="0"/>
              </a:rPr>
              <a:t>Combo discount on available online market </a:t>
            </a:r>
            <a:endParaRPr lang="en-US" i="1">
              <a:solidFill>
                <a:schemeClr val="tx2">
                  <a:lumMod val="10000"/>
                </a:schemeClr>
              </a:solidFill>
              <a:latin typeface="Algerian" pitchFamily="82" charset="0"/>
            </a:endParaRPr>
          </a:p>
        </p:txBody>
      </p:sp>
      <p:sp>
        <p:nvSpPr>
          <p:cNvPr id="15" name="Star: 16 Points 14">
            <a:extLst>
              <a:ext uri="{FF2B5EF4-FFF2-40B4-BE49-F238E27FC236}">
                <a16:creationId xmlns:a16="http://schemas.microsoft.com/office/drawing/2014/main" id="{20743012-D052-0D41-4204-A18BE268EFBE}"/>
              </a:ext>
            </a:extLst>
          </p:cNvPr>
          <p:cNvSpPr/>
          <p:nvPr/>
        </p:nvSpPr>
        <p:spPr>
          <a:xfrm>
            <a:off x="2337981" y="909079"/>
            <a:ext cx="3455650" cy="954348"/>
          </a:xfrm>
          <a:prstGeom prst="star16">
            <a:avLst>
              <a:gd name="adj" fmla="val 3390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FF0000"/>
                </a:solidFill>
                <a:latin typeface="Algerian" pitchFamily="82" charset="0"/>
              </a:rPr>
              <a:t>SPECIAL OFFER </a:t>
            </a:r>
            <a:endParaRPr lang="en-US" sz="2000" b="1">
              <a:solidFill>
                <a:srgbClr val="FF0000"/>
              </a:solidFill>
              <a:latin typeface="Algerian" pitchFamily="82" charset="0"/>
            </a:endParaRPr>
          </a:p>
        </p:txBody>
      </p:sp>
    </p:spTree>
    <p:extLst>
      <p:ext uri="{BB962C8B-B14F-4D97-AF65-F5344CB8AC3E}">
        <p14:creationId xmlns:p14="http://schemas.microsoft.com/office/powerpoint/2010/main" val="39366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D66596-DCC8-FA3E-DA91-15BF7917C540}"/>
              </a:ext>
            </a:extLst>
          </p:cNvPr>
          <p:cNvSpPr txBox="1"/>
          <p:nvPr/>
        </p:nvSpPr>
        <p:spPr>
          <a:xfrm>
            <a:off x="0" y="892716"/>
            <a:ext cx="9028345" cy="461665"/>
          </a:xfrm>
          <a:prstGeom prst="rect">
            <a:avLst/>
          </a:prstGeom>
          <a:solidFill>
            <a:srgbClr val="FFFF00"/>
          </a:solidFill>
          <a:ln>
            <a:solidFill>
              <a:schemeClr val="bg1"/>
            </a:solidFill>
          </a:ln>
        </p:spPr>
        <p:txBody>
          <a:bodyPr wrap="square" rtlCol="0">
            <a:spAutoFit/>
          </a:bodyPr>
          <a:lstStyle/>
          <a:p>
            <a:pPr algn="l"/>
            <a:r>
              <a:rPr lang="en-GB" sz="2400" i="1" u="sng">
                <a:solidFill>
                  <a:schemeClr val="bg1"/>
                </a:solidFill>
              </a:rPr>
              <a:t>MARKETING STRATEGIES</a:t>
            </a:r>
            <a:endParaRPr lang="en-US" sz="2400" i="1" u="sng">
              <a:solidFill>
                <a:schemeClr val="bg1"/>
              </a:solidFill>
            </a:endParaRPr>
          </a:p>
        </p:txBody>
      </p:sp>
      <p:sp>
        <p:nvSpPr>
          <p:cNvPr id="5" name="TextBox 4">
            <a:extLst>
              <a:ext uri="{FF2B5EF4-FFF2-40B4-BE49-F238E27FC236}">
                <a16:creationId xmlns:a16="http://schemas.microsoft.com/office/drawing/2014/main" id="{178EA74C-7BCC-92C3-99DF-4166FAD5A22C}"/>
              </a:ext>
            </a:extLst>
          </p:cNvPr>
          <p:cNvSpPr txBox="1"/>
          <p:nvPr/>
        </p:nvSpPr>
        <p:spPr>
          <a:xfrm>
            <a:off x="964998" y="2136338"/>
            <a:ext cx="5016551"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l">
              <a:buFont typeface="+mj-lt"/>
              <a:buAutoNum type="arabicPeriod"/>
            </a:pPr>
            <a:r>
              <a:rPr lang="en-GB" sz="2000">
                <a:solidFill>
                  <a:schemeClr val="bg1"/>
                </a:solidFill>
                <a:latin typeface="Algerian" pitchFamily="82" charset="0"/>
              </a:rPr>
              <a:t>Local Market Announcements</a:t>
            </a:r>
          </a:p>
          <a:p>
            <a:pPr marL="342900" indent="-342900" algn="l">
              <a:buFont typeface="+mj-lt"/>
              <a:buAutoNum type="arabicPeriod"/>
            </a:pPr>
            <a:r>
              <a:rPr lang="en-GB" sz="2000">
                <a:solidFill>
                  <a:schemeClr val="bg1"/>
                </a:solidFill>
                <a:latin typeface="Algerian" pitchFamily="82" charset="0"/>
              </a:rPr>
              <a:t> Advertising
 Sales Promotion
Direct Marketing
Digital Marketing</a:t>
            </a:r>
            <a:endParaRPr lang="en-US" sz="2000">
              <a:solidFill>
                <a:schemeClr val="bg1"/>
              </a:solidFill>
              <a:latin typeface="Algerian" pitchFamily="82" charset="0"/>
            </a:endParaRPr>
          </a:p>
        </p:txBody>
      </p:sp>
      <p:pic>
        <p:nvPicPr>
          <p:cNvPr id="8" name="Picture 8">
            <a:extLst>
              <a:ext uri="{FF2B5EF4-FFF2-40B4-BE49-F238E27FC236}">
                <a16:creationId xmlns:a16="http://schemas.microsoft.com/office/drawing/2014/main" id="{9A926FDF-40EC-19D9-9041-6A9A59D52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150" y="4280854"/>
            <a:ext cx="3517850" cy="23452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9">
            <a:extLst>
              <a:ext uri="{FF2B5EF4-FFF2-40B4-BE49-F238E27FC236}">
                <a16:creationId xmlns:a16="http://schemas.microsoft.com/office/drawing/2014/main" id="{11028913-EAA8-0B6F-7C3C-8CBD66651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150" y="0"/>
            <a:ext cx="3128725" cy="2086224"/>
          </a:xfrm>
          <a:prstGeom prst="rect">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6370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60E86D-844C-4D6D-BD76-04CACF48BD43}"/>
              </a:ext>
            </a:extLst>
          </p:cNvPr>
          <p:cNvSpPr txBox="1"/>
          <p:nvPr/>
        </p:nvSpPr>
        <p:spPr>
          <a:xfrm>
            <a:off x="0" y="756542"/>
            <a:ext cx="9411284" cy="523220"/>
          </a:xfrm>
          <a:prstGeom prst="rect">
            <a:avLst/>
          </a:prstGeom>
          <a:solidFill>
            <a:srgbClr val="FF0000"/>
          </a:solidFill>
        </p:spPr>
        <p:txBody>
          <a:bodyPr wrap="square" rtlCol="0">
            <a:spAutoFit/>
          </a:bodyPr>
          <a:lstStyle/>
          <a:p>
            <a:pPr algn="l"/>
            <a:r>
              <a:rPr lang="en-GB" sz="2800" i="1" u="sng"/>
              <a:t>TARGET COUSTOMERS </a:t>
            </a:r>
            <a:endParaRPr lang="en-US" sz="2800" i="1" u="sng"/>
          </a:p>
        </p:txBody>
      </p:sp>
      <p:sp>
        <p:nvSpPr>
          <p:cNvPr id="5" name="TextBox 4">
            <a:extLst>
              <a:ext uri="{FF2B5EF4-FFF2-40B4-BE49-F238E27FC236}">
                <a16:creationId xmlns:a16="http://schemas.microsoft.com/office/drawing/2014/main" id="{4A3FD62E-0A5E-F586-6F62-4C05DDB56FC1}"/>
              </a:ext>
            </a:extLst>
          </p:cNvPr>
          <p:cNvSpPr txBox="1"/>
          <p:nvPr/>
        </p:nvSpPr>
        <p:spPr>
          <a:xfrm>
            <a:off x="516824" y="2184376"/>
            <a:ext cx="4637057" cy="1938992"/>
          </a:xfrm>
          <a:prstGeom prst="rect">
            <a:avLst/>
          </a:prstGeom>
          <a:noFill/>
        </p:spPr>
        <p:txBody>
          <a:bodyPr wrap="square" rtlCol="0">
            <a:spAutoFit/>
          </a:bodyPr>
          <a:lstStyle/>
          <a:p>
            <a:pPr marL="285750" indent="-285750" algn="l">
              <a:buFont typeface="Arial" panose="020B0604020202020204" pitchFamily="34" charset="0"/>
              <a:buChar char="•"/>
            </a:pPr>
            <a:r>
              <a:rPr lang="en-GB" sz="2400">
                <a:solidFill>
                  <a:schemeClr val="bg1"/>
                </a:solidFill>
                <a:latin typeface="Algerian" pitchFamily="82" charset="0"/>
              </a:rPr>
              <a:t>WHOLEESALERS</a:t>
            </a:r>
          </a:p>
          <a:p>
            <a:pPr marL="285750" indent="-285750" algn="l">
              <a:buFont typeface="Arial" panose="020B0604020202020204" pitchFamily="34" charset="0"/>
              <a:buChar char="•"/>
            </a:pPr>
            <a:r>
              <a:rPr lang="en-GB" sz="2400">
                <a:solidFill>
                  <a:schemeClr val="bg1"/>
                </a:solidFill>
                <a:latin typeface="Algerian" pitchFamily="82" charset="0"/>
              </a:rPr>
              <a:t>DISTRIBUTORS
 RETAILORS 
 GENERAL STORES
 ONLINE &amp; OTHERS</a:t>
            </a:r>
            <a:endParaRPr lang="en-US" sz="2400">
              <a:solidFill>
                <a:schemeClr val="bg1"/>
              </a:solidFill>
              <a:latin typeface="Algerian" pitchFamily="82" charset="0"/>
            </a:endParaRPr>
          </a:p>
        </p:txBody>
      </p:sp>
      <p:pic>
        <p:nvPicPr>
          <p:cNvPr id="2" name="Picture 2">
            <a:extLst>
              <a:ext uri="{FF2B5EF4-FFF2-40B4-BE49-F238E27FC236}">
                <a16:creationId xmlns:a16="http://schemas.microsoft.com/office/drawing/2014/main" id="{C9420FFE-04DE-C262-FFB5-7A1922F82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2609" y="-174682"/>
            <a:ext cx="4069020" cy="2712002"/>
          </a:xfrm>
          <a:prstGeom prst="rect">
            <a:avLst/>
          </a:prstGeom>
          <a:ln>
            <a:noFill/>
          </a:ln>
          <a:effectLst>
            <a:outerShdw blurRad="50800" dist="38100" algn="l" rotWithShape="0">
              <a:prstClr val="black">
                <a:alpha val="40000"/>
              </a:prst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5">
            <a:extLst>
              <a:ext uri="{FF2B5EF4-FFF2-40B4-BE49-F238E27FC236}">
                <a16:creationId xmlns:a16="http://schemas.microsoft.com/office/drawing/2014/main" id="{C8DBF14C-35F6-CFE5-A9FB-5FDDDDAD2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7003" y="3284431"/>
            <a:ext cx="4751849" cy="2486801"/>
          </a:xfrm>
          <a:prstGeom prst="rect">
            <a:avLst/>
          </a:prstGeom>
          <a:ln>
            <a:noFill/>
          </a:ln>
          <a:effectLst>
            <a:reflection blurRad="6350" stA="50000" endA="300" endPos="90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a:extLst>
              <a:ext uri="{FF2B5EF4-FFF2-40B4-BE49-F238E27FC236}">
                <a16:creationId xmlns:a16="http://schemas.microsoft.com/office/drawing/2014/main" id="{FFC4A975-2DD0-2CE7-BA8E-C0F93DDA9193}"/>
              </a:ext>
            </a:extLst>
          </p:cNvPr>
          <p:cNvSpPr txBox="1"/>
          <p:nvPr/>
        </p:nvSpPr>
        <p:spPr>
          <a:xfrm>
            <a:off x="3729884" y="3354908"/>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38AEAE50-3EBB-AAD6-69C2-3551E75AAAAC}"/>
              </a:ext>
            </a:extLst>
          </p:cNvPr>
          <p:cNvSpPr txBox="1"/>
          <p:nvPr/>
        </p:nvSpPr>
        <p:spPr>
          <a:xfrm>
            <a:off x="593120" y="4583543"/>
            <a:ext cx="3453883" cy="1200329"/>
          </a:xfrm>
          <a:prstGeom prst="rect">
            <a:avLst/>
          </a:prstGeom>
          <a:solidFill>
            <a:srgbClr val="FFFF00"/>
          </a:solidFill>
          <a:ln>
            <a:solidFill>
              <a:srgbClr val="FF0000"/>
            </a:solidFill>
          </a:ln>
        </p:spPr>
        <p:txBody>
          <a:bodyPr wrap="square" rtlCol="0">
            <a:spAutoFit/>
          </a:bodyPr>
          <a:lstStyle/>
          <a:p>
            <a:pPr algn="just"/>
            <a:r>
              <a:rPr lang="en-GB">
                <a:solidFill>
                  <a:schemeClr val="bg1"/>
                </a:solidFill>
              </a:rPr>
              <a:t>ONLINE WEBSITE LINK Aap Ka Bazar,Big Basket.com,Alde Bazar, Amazon.in,Jio Mart, Snapdeal, Flipkart </a:t>
            </a:r>
            <a:endParaRPr lang="en-US">
              <a:solidFill>
                <a:schemeClr val="bg1"/>
              </a:solidFill>
            </a:endParaRPr>
          </a:p>
        </p:txBody>
      </p:sp>
    </p:spTree>
    <p:extLst>
      <p:ext uri="{BB962C8B-B14F-4D97-AF65-F5344CB8AC3E}">
        <p14:creationId xmlns:p14="http://schemas.microsoft.com/office/powerpoint/2010/main" val="107468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A4BF86-A1D2-BD96-9427-3C961D91D3C5}"/>
              </a:ext>
            </a:extLst>
          </p:cNvPr>
          <p:cNvSpPr txBox="1"/>
          <p:nvPr/>
        </p:nvSpPr>
        <p:spPr>
          <a:xfrm>
            <a:off x="0" y="802359"/>
            <a:ext cx="9144000" cy="646331"/>
          </a:xfrm>
          <a:prstGeom prst="rect">
            <a:avLst/>
          </a:prstGeom>
          <a:solidFill>
            <a:srgbClr val="FF0000"/>
          </a:solidFill>
          <a:ln>
            <a:solidFill>
              <a:schemeClr val="bg1">
                <a:lumMod val="90000"/>
                <a:lumOff val="10000"/>
              </a:schemeClr>
            </a:solidFill>
          </a:ln>
        </p:spPr>
        <p:txBody>
          <a:bodyPr wrap="square" rtlCol="0">
            <a:spAutoFit/>
          </a:bodyPr>
          <a:lstStyle/>
          <a:p>
            <a:pPr algn="l"/>
            <a:r>
              <a:rPr lang="en-GB" sz="3600" i="1" u="sng">
                <a:solidFill>
                  <a:srgbClr val="FFFF00"/>
                </a:solidFill>
              </a:rPr>
              <a:t>PROFIT</a:t>
            </a:r>
            <a:r>
              <a:rPr lang="en-GB"/>
              <a:t> </a:t>
            </a:r>
            <a:endParaRPr lang="en-US"/>
          </a:p>
        </p:txBody>
      </p:sp>
      <p:sp>
        <p:nvSpPr>
          <p:cNvPr id="5" name="TextBox 4">
            <a:extLst>
              <a:ext uri="{FF2B5EF4-FFF2-40B4-BE49-F238E27FC236}">
                <a16:creationId xmlns:a16="http://schemas.microsoft.com/office/drawing/2014/main" id="{489BFCB7-D319-084C-AE98-B922A77B2422}"/>
              </a:ext>
            </a:extLst>
          </p:cNvPr>
          <p:cNvSpPr txBox="1"/>
          <p:nvPr/>
        </p:nvSpPr>
        <p:spPr>
          <a:xfrm>
            <a:off x="816815" y="1718330"/>
            <a:ext cx="3944932" cy="1200329"/>
          </a:xfrm>
          <a:prstGeom prst="rect">
            <a:avLst/>
          </a:prstGeom>
          <a:solidFill>
            <a:srgbClr val="FFFF00"/>
          </a:solidFill>
          <a:ln>
            <a:solidFill>
              <a:schemeClr val="bg1"/>
            </a:solidFill>
          </a:ln>
        </p:spPr>
        <p:txBody>
          <a:bodyPr wrap="square" rtlCol="0">
            <a:spAutoFit/>
          </a:bodyPr>
          <a:lstStyle/>
          <a:p>
            <a:pPr marL="342900" indent="-342900" algn="l">
              <a:buFont typeface="Arial" panose="020B0604020202020204" pitchFamily="34" charset="0"/>
              <a:buChar char="•"/>
            </a:pPr>
            <a:r>
              <a:rPr lang="en-GB" sz="2400">
                <a:solidFill>
                  <a:srgbClr val="FF0000"/>
                </a:solidFill>
                <a:latin typeface="Algerian" pitchFamily="82" charset="0"/>
              </a:rPr>
              <a:t>REVENUE -12 LAKHS </a:t>
            </a:r>
          </a:p>
          <a:p>
            <a:pPr marL="342900" indent="-342900" algn="l">
              <a:buFont typeface="Arial" panose="020B0604020202020204" pitchFamily="34" charset="0"/>
              <a:buChar char="•"/>
            </a:pPr>
            <a:r>
              <a:rPr lang="en-GB" sz="2400">
                <a:solidFill>
                  <a:srgbClr val="FF0000"/>
                </a:solidFill>
                <a:latin typeface="Algerian" pitchFamily="82" charset="0"/>
              </a:rPr>
              <a:t>EXPENSE -8 LAKHS</a:t>
            </a:r>
          </a:p>
          <a:p>
            <a:pPr marL="342900" indent="-342900" algn="l">
              <a:buFont typeface="Arial" panose="020B0604020202020204" pitchFamily="34" charset="0"/>
              <a:buChar char="•"/>
            </a:pPr>
            <a:r>
              <a:rPr lang="en-GB" sz="2400">
                <a:solidFill>
                  <a:srgbClr val="FF0000"/>
                </a:solidFill>
                <a:latin typeface="Algerian" pitchFamily="82" charset="0"/>
              </a:rPr>
              <a:t>PROFIT-4 LAKHS </a:t>
            </a:r>
            <a:endParaRPr lang="en-US" sz="2400">
              <a:solidFill>
                <a:srgbClr val="FF0000"/>
              </a:solidFill>
              <a:latin typeface="Algerian" pitchFamily="82" charset="0"/>
            </a:endParaRPr>
          </a:p>
        </p:txBody>
      </p:sp>
      <p:sp>
        <p:nvSpPr>
          <p:cNvPr id="8" name="TextBox 7">
            <a:extLst>
              <a:ext uri="{FF2B5EF4-FFF2-40B4-BE49-F238E27FC236}">
                <a16:creationId xmlns:a16="http://schemas.microsoft.com/office/drawing/2014/main" id="{8FFEDC5D-1314-F3C7-2DBC-980378C43898}"/>
              </a:ext>
            </a:extLst>
          </p:cNvPr>
          <p:cNvSpPr txBox="1"/>
          <p:nvPr/>
        </p:nvSpPr>
        <p:spPr>
          <a:xfrm>
            <a:off x="4562964" y="4558565"/>
            <a:ext cx="1828800" cy="646331"/>
          </a:xfrm>
          <a:prstGeom prst="rect">
            <a:avLst/>
          </a:prstGeom>
          <a:noFill/>
        </p:spPr>
        <p:txBody>
          <a:bodyPr wrap="square" rtlCol="0">
            <a:spAutoFit/>
          </a:bodyPr>
          <a:lstStyle/>
          <a:p>
            <a:pPr algn="l"/>
            <a:endParaRPr lang="en-GB"/>
          </a:p>
          <a:p>
            <a:pPr algn="l"/>
            <a:endParaRPr lang="en-US"/>
          </a:p>
        </p:txBody>
      </p:sp>
      <p:sp>
        <p:nvSpPr>
          <p:cNvPr id="9" name="Rectangle: Rounded Corners 8">
            <a:extLst>
              <a:ext uri="{FF2B5EF4-FFF2-40B4-BE49-F238E27FC236}">
                <a16:creationId xmlns:a16="http://schemas.microsoft.com/office/drawing/2014/main" id="{6D24D5BA-C384-152B-148C-A1AEEBF7D269}"/>
              </a:ext>
            </a:extLst>
          </p:cNvPr>
          <p:cNvSpPr/>
          <p:nvPr/>
        </p:nvSpPr>
        <p:spPr>
          <a:xfrm>
            <a:off x="4234672" y="5139670"/>
            <a:ext cx="4909328" cy="15739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a:solidFill>
                  <a:schemeClr val="bg1"/>
                </a:solidFill>
                <a:latin typeface="Amasis MT Pro Black" panose="02040504050005020304" pitchFamily="18" charset="0"/>
              </a:rPr>
              <a:t>Depends on Production and Business Model </a:t>
            </a:r>
            <a:endParaRPr lang="en-US" sz="2000" b="1" i="1">
              <a:solidFill>
                <a:schemeClr val="bg1"/>
              </a:solidFill>
              <a:latin typeface="Amasis MT Pro Black" panose="02040504050005020304" pitchFamily="18" charset="0"/>
            </a:endParaRPr>
          </a:p>
        </p:txBody>
      </p:sp>
      <p:sp>
        <p:nvSpPr>
          <p:cNvPr id="10" name="TextBox 9">
            <a:extLst>
              <a:ext uri="{FF2B5EF4-FFF2-40B4-BE49-F238E27FC236}">
                <a16:creationId xmlns:a16="http://schemas.microsoft.com/office/drawing/2014/main" id="{DE0139FB-B6D3-A6C1-4FA8-1C345B8F4A65}"/>
              </a:ext>
            </a:extLst>
          </p:cNvPr>
          <p:cNvSpPr txBox="1"/>
          <p:nvPr/>
        </p:nvSpPr>
        <p:spPr>
          <a:xfrm>
            <a:off x="0" y="3499764"/>
            <a:ext cx="9256945" cy="461665"/>
          </a:xfrm>
          <a:prstGeom prst="rect">
            <a:avLst/>
          </a:prstGeom>
          <a:solidFill>
            <a:srgbClr val="7030A0"/>
          </a:solidFill>
          <a:ln>
            <a:solidFill>
              <a:schemeClr val="bg1"/>
            </a:solidFill>
          </a:ln>
        </p:spPr>
        <p:txBody>
          <a:bodyPr wrap="square" rtlCol="0">
            <a:spAutoFit/>
          </a:bodyPr>
          <a:lstStyle/>
          <a:p>
            <a:pPr algn="l"/>
            <a:r>
              <a:rPr lang="en-GB" sz="2400" b="1" i="1" u="sng"/>
              <a:t>MANPOWER</a:t>
            </a:r>
            <a:r>
              <a:rPr lang="en-GB"/>
              <a:t> </a:t>
            </a:r>
            <a:endParaRPr lang="en-US"/>
          </a:p>
        </p:txBody>
      </p:sp>
      <p:sp>
        <p:nvSpPr>
          <p:cNvPr id="11" name="TextBox 10">
            <a:extLst>
              <a:ext uri="{FF2B5EF4-FFF2-40B4-BE49-F238E27FC236}">
                <a16:creationId xmlns:a16="http://schemas.microsoft.com/office/drawing/2014/main" id="{F60CE9E1-5E36-9654-54D0-B64C5A948668}"/>
              </a:ext>
            </a:extLst>
          </p:cNvPr>
          <p:cNvSpPr txBox="1"/>
          <p:nvPr/>
        </p:nvSpPr>
        <p:spPr>
          <a:xfrm>
            <a:off x="526774" y="4189232"/>
            <a:ext cx="18288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GB" sz="2400">
                <a:solidFill>
                  <a:schemeClr val="bg1"/>
                </a:solidFill>
              </a:rPr>
              <a:t>8-10 STAFF</a:t>
            </a:r>
            <a:r>
              <a:rPr lang="en-GB" sz="2400"/>
              <a:t> </a:t>
            </a:r>
            <a:endParaRPr lang="en-US" sz="2400"/>
          </a:p>
        </p:txBody>
      </p:sp>
      <p:pic>
        <p:nvPicPr>
          <p:cNvPr id="12" name="Picture 12">
            <a:extLst>
              <a:ext uri="{FF2B5EF4-FFF2-40B4-BE49-F238E27FC236}">
                <a16:creationId xmlns:a16="http://schemas.microsoft.com/office/drawing/2014/main" id="{A6FF8E1C-5D8C-0904-79DD-2AD77B9678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774" y="4881730"/>
            <a:ext cx="2762778" cy="1841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3">
            <a:extLst>
              <a:ext uri="{FF2B5EF4-FFF2-40B4-BE49-F238E27FC236}">
                <a16:creationId xmlns:a16="http://schemas.microsoft.com/office/drawing/2014/main" id="{08D74E3C-AF93-01B5-A6DA-6AE91DA72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448" y="1723628"/>
            <a:ext cx="3978497" cy="26523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620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C6E0C9-6787-89B0-23AB-B594846AF90F}"/>
              </a:ext>
            </a:extLst>
          </p:cNvPr>
          <p:cNvSpPr txBox="1"/>
          <p:nvPr/>
        </p:nvSpPr>
        <p:spPr>
          <a:xfrm>
            <a:off x="3269972" y="433709"/>
            <a:ext cx="2604053" cy="461665"/>
          </a:xfrm>
          <a:prstGeom prst="rect">
            <a:avLst/>
          </a:prstGeom>
          <a:solidFill>
            <a:srgbClr val="FFFF00"/>
          </a:solidFill>
          <a:ln>
            <a:solidFill>
              <a:schemeClr val="bg1"/>
            </a:solidFill>
          </a:ln>
        </p:spPr>
        <p:txBody>
          <a:bodyPr wrap="square" rtlCol="0">
            <a:spAutoFit/>
          </a:bodyPr>
          <a:lstStyle/>
          <a:p>
            <a:pPr algn="l"/>
            <a:r>
              <a:rPr lang="en-GB" sz="2400" i="1">
                <a:solidFill>
                  <a:schemeClr val="bg1"/>
                </a:solidFill>
                <a:latin typeface="Algerian" pitchFamily="82" charset="0"/>
              </a:rPr>
              <a:t>PLANT LAYOUT </a:t>
            </a:r>
            <a:endParaRPr lang="en-US" sz="2400" i="1">
              <a:solidFill>
                <a:schemeClr val="bg1"/>
              </a:solidFill>
              <a:latin typeface="Algerian" pitchFamily="82" charset="0"/>
            </a:endParaRPr>
          </a:p>
        </p:txBody>
      </p:sp>
      <p:pic>
        <p:nvPicPr>
          <p:cNvPr id="2" name="Picture 2">
            <a:extLst>
              <a:ext uri="{FF2B5EF4-FFF2-40B4-BE49-F238E27FC236}">
                <a16:creationId xmlns:a16="http://schemas.microsoft.com/office/drawing/2014/main" id="{8D8ECABE-EB51-5B64-150E-688E9F5C0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45" y="1492876"/>
            <a:ext cx="8104909" cy="4841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933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06E91B-419D-0510-807C-CD5AB92A5705}"/>
              </a:ext>
            </a:extLst>
          </p:cNvPr>
          <p:cNvSpPr txBox="1"/>
          <p:nvPr/>
        </p:nvSpPr>
        <p:spPr>
          <a:xfrm>
            <a:off x="2017643" y="2406173"/>
            <a:ext cx="5201780" cy="1107996"/>
          </a:xfrm>
          <a:prstGeom prst="rect">
            <a:avLst/>
          </a:prstGeom>
          <a:noFill/>
        </p:spPr>
        <p:txBody>
          <a:bodyPr wrap="square" rtlCol="0">
            <a:spAutoFit/>
          </a:bodyPr>
          <a:lstStyle/>
          <a:p>
            <a:pPr algn="l"/>
            <a:r>
              <a:rPr lang="en-GB" sz="6600">
                <a:solidFill>
                  <a:schemeClr val="bg2"/>
                </a:solidFill>
                <a:latin typeface="Algerian" pitchFamily="82" charset="0"/>
              </a:rPr>
              <a:t>Thank you</a:t>
            </a:r>
            <a:r>
              <a:rPr lang="en-GB" sz="6600">
                <a:latin typeface="Algerian" pitchFamily="82" charset="0"/>
              </a:rPr>
              <a:t> </a:t>
            </a:r>
            <a:endParaRPr lang="en-US" sz="6600">
              <a:latin typeface="Algerian" pitchFamily="82" charset="0"/>
            </a:endParaRPr>
          </a:p>
        </p:txBody>
      </p:sp>
      <p:pic>
        <p:nvPicPr>
          <p:cNvPr id="5" name="Picture 5">
            <a:extLst>
              <a:ext uri="{FF2B5EF4-FFF2-40B4-BE49-F238E27FC236}">
                <a16:creationId xmlns:a16="http://schemas.microsoft.com/office/drawing/2014/main" id="{17B1589E-68E1-3F4A-498A-AF8BA5DFB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5000186"/>
            <a:ext cx="9252428" cy="5000186"/>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314561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EBCC-4120-4409-BE21-8556D7AE2BBC}"/>
              </a:ext>
            </a:extLst>
          </p:cNvPr>
          <p:cNvSpPr>
            <a:spLocks noGrp="1"/>
          </p:cNvSpPr>
          <p:nvPr>
            <p:ph type="ctrTitle"/>
          </p:nvPr>
        </p:nvSpPr>
        <p:spPr>
          <a:xfrm>
            <a:off x="533400" y="1371600"/>
            <a:ext cx="7851648" cy="304800"/>
          </a:xfrm>
        </p:spPr>
        <p:txBody>
          <a:bodyPr/>
          <a:lstStyle/>
          <a:p>
            <a:r>
              <a:rPr lang="en-US" dirty="0"/>
              <a:t>.</a:t>
            </a:r>
          </a:p>
        </p:txBody>
      </p:sp>
      <p:pic>
        <p:nvPicPr>
          <p:cNvPr id="4" name="Picture 3">
            <a:extLst>
              <a:ext uri="{FF2B5EF4-FFF2-40B4-BE49-F238E27FC236}">
                <a16:creationId xmlns:a16="http://schemas.microsoft.com/office/drawing/2014/main" id="{7561577A-65CD-4CBC-95C5-9C8C0932DDC7}"/>
              </a:ext>
            </a:extLst>
          </p:cNvPr>
          <p:cNvPicPr>
            <a:picLocks noChangeAspect="1"/>
          </p:cNvPicPr>
          <p:nvPr/>
        </p:nvPicPr>
        <p:blipFill>
          <a:blip r:embed="rId2"/>
          <a:stretch>
            <a:fillRect/>
          </a:stretch>
        </p:blipFill>
        <p:spPr>
          <a:xfrm>
            <a:off x="1905000" y="504939"/>
            <a:ext cx="4880802" cy="5351241"/>
          </a:xfrm>
          <a:prstGeom prst="rect">
            <a:avLst/>
          </a:prstGeom>
        </p:spPr>
      </p:pic>
      <p:sp>
        <p:nvSpPr>
          <p:cNvPr id="3" name="Subtitle 2">
            <a:extLst>
              <a:ext uri="{FF2B5EF4-FFF2-40B4-BE49-F238E27FC236}">
                <a16:creationId xmlns:a16="http://schemas.microsoft.com/office/drawing/2014/main" id="{8368C584-9D91-43C2-979B-DE89A35B0B3D}"/>
              </a:ext>
            </a:extLst>
          </p:cNvPr>
          <p:cNvSpPr>
            <a:spLocks noGrp="1"/>
          </p:cNvSpPr>
          <p:nvPr>
            <p:ph type="subTitle" idx="1"/>
          </p:nvPr>
        </p:nvSpPr>
        <p:spPr>
          <a:xfrm>
            <a:off x="533400" y="1828800"/>
            <a:ext cx="7854696" cy="3152336"/>
          </a:xfrm>
        </p:spPr>
        <p:txBody>
          <a:bodyPr/>
          <a:lstStyle/>
          <a:p>
            <a:r>
              <a:rPr lang="en-US" dirty="0"/>
              <a:t>.</a:t>
            </a:r>
          </a:p>
        </p:txBody>
      </p:sp>
    </p:spTree>
    <p:extLst>
      <p:ext uri="{BB962C8B-B14F-4D97-AF65-F5344CB8AC3E}">
        <p14:creationId xmlns:p14="http://schemas.microsoft.com/office/powerpoint/2010/main" val="73702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3AB892-FC56-994F-E6FE-FC4F038E3649}"/>
              </a:ext>
            </a:extLst>
          </p:cNvPr>
          <p:cNvSpPr txBox="1"/>
          <p:nvPr/>
        </p:nvSpPr>
        <p:spPr>
          <a:xfrm>
            <a:off x="3206724" y="892713"/>
            <a:ext cx="3533813" cy="584775"/>
          </a:xfrm>
          <a:prstGeom prst="rect">
            <a:avLst/>
          </a:prstGeom>
          <a:noFill/>
        </p:spPr>
        <p:txBody>
          <a:bodyPr wrap="square" rtlCol="0">
            <a:spAutoFit/>
          </a:bodyPr>
          <a:lstStyle/>
          <a:p>
            <a:pPr algn="l"/>
            <a:r>
              <a:rPr lang="en-GB" sz="3200" u="sng">
                <a:solidFill>
                  <a:schemeClr val="bg1"/>
                </a:solidFill>
                <a:latin typeface="Algerian" pitchFamily="82" charset="0"/>
              </a:rPr>
              <a:t>INTRODUCTION</a:t>
            </a:r>
            <a:r>
              <a:rPr lang="en-GB"/>
              <a:t> </a:t>
            </a:r>
            <a:endParaRPr lang="en-US"/>
          </a:p>
        </p:txBody>
      </p:sp>
      <p:sp>
        <p:nvSpPr>
          <p:cNvPr id="5" name="TextBox 4">
            <a:extLst>
              <a:ext uri="{FF2B5EF4-FFF2-40B4-BE49-F238E27FC236}">
                <a16:creationId xmlns:a16="http://schemas.microsoft.com/office/drawing/2014/main" id="{C4DF44E7-76E5-29E2-A3D8-BE891DA17A7A}"/>
              </a:ext>
            </a:extLst>
          </p:cNvPr>
          <p:cNvSpPr txBox="1"/>
          <p:nvPr/>
        </p:nvSpPr>
        <p:spPr>
          <a:xfrm>
            <a:off x="866961" y="1654487"/>
            <a:ext cx="7237494" cy="4524315"/>
          </a:xfrm>
          <a:prstGeom prst="rect">
            <a:avLst/>
          </a:prstGeom>
          <a:noFill/>
        </p:spPr>
        <p:txBody>
          <a:bodyPr wrap="square" rtlCol="0">
            <a:spAutoFit/>
          </a:bodyPr>
          <a:lstStyle/>
          <a:p>
            <a:pPr marL="342900" indent="-342900" algn="just">
              <a:buFont typeface="Arial" panose="020B0604020202020204" pitchFamily="34" charset="0"/>
              <a:buChar char="•"/>
            </a:pPr>
            <a:r>
              <a:rPr lang="en-GB" sz="2400">
                <a:solidFill>
                  <a:schemeClr val="bg1"/>
                </a:solidFill>
                <a:latin typeface="Amasis MT Pro Medium" panose="02000000000000000000" pitchFamily="2" charset="0"/>
                <a:ea typeface="Amasis MT Pro Medium" panose="02000000000000000000" pitchFamily="2" charset="0"/>
              </a:rPr>
              <a:t>Sugarcane is one of the most important commercial crops in the world.India is the second largest producer of sugarcane.In India, sugarcane is grown mainly for producing sweeteners such as sugar, jaggery and juice.Sugarcane juice, very useful in scanty urination, keeps the urinary flow clear and helps kidneys to perform their functions properly.most people are now preferred buying package sugarcane juice because of its ultimate purity and hygiene Sugarcane juice of 100 ml provides 40 Kcal of energy,</a:t>
            </a:r>
            <a:endParaRPr lang="en-US" sz="2400">
              <a:solidFill>
                <a:schemeClr val="bg1"/>
              </a:solidFill>
              <a:latin typeface="Amasis MT Pro Medium" panose="02000000000000000000" pitchFamily="2" charset="0"/>
              <a:ea typeface="Amasis MT Pro Medium" panose="02000000000000000000" pitchFamily="2" charset="0"/>
            </a:endParaRPr>
          </a:p>
        </p:txBody>
      </p:sp>
    </p:spTree>
    <p:extLst>
      <p:ext uri="{BB962C8B-B14F-4D97-AF65-F5344CB8AC3E}">
        <p14:creationId xmlns:p14="http://schemas.microsoft.com/office/powerpoint/2010/main" val="234109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A7795-5AC2-7383-8D34-B7E1D247794E}"/>
              </a:ext>
            </a:extLst>
          </p:cNvPr>
          <p:cNvSpPr txBox="1"/>
          <p:nvPr/>
        </p:nvSpPr>
        <p:spPr>
          <a:xfrm>
            <a:off x="395757" y="2211909"/>
            <a:ext cx="3715428" cy="4154984"/>
          </a:xfrm>
          <a:prstGeom prst="rect">
            <a:avLst/>
          </a:prstGeom>
          <a:noFill/>
        </p:spPr>
        <p:txBody>
          <a:bodyPr wrap="square" rtlCol="0">
            <a:spAutoFit/>
          </a:bodyPr>
          <a:lstStyle/>
          <a:p>
            <a:pPr marL="342900" indent="-342900" algn="l">
              <a:buFont typeface="Arial" panose="020B0604020202020204" pitchFamily="34" charset="0"/>
              <a:buChar char="•"/>
            </a:pPr>
            <a:r>
              <a:rPr lang="en-GB" sz="2400">
                <a:solidFill>
                  <a:schemeClr val="bg1"/>
                </a:solidFill>
                <a:latin typeface="Algerian" pitchFamily="82" charset="0"/>
              </a:rPr>
              <a:t>INVESTMENT
 LOCATION
BUSINESS RESEARCH
RAW METERIAL 
MACHINES
AREA
MANPOWER
COUSTOMERS
LICENSES
PROFIT
MARKET STRATEGY</a:t>
            </a:r>
          </a:p>
        </p:txBody>
      </p:sp>
      <p:sp>
        <p:nvSpPr>
          <p:cNvPr id="5" name="TextBox 4">
            <a:extLst>
              <a:ext uri="{FF2B5EF4-FFF2-40B4-BE49-F238E27FC236}">
                <a16:creationId xmlns:a16="http://schemas.microsoft.com/office/drawing/2014/main" id="{C1B88E89-B446-FF55-2D67-6ADEE8F4766A}"/>
              </a:ext>
            </a:extLst>
          </p:cNvPr>
          <p:cNvSpPr txBox="1"/>
          <p:nvPr/>
        </p:nvSpPr>
        <p:spPr>
          <a:xfrm>
            <a:off x="0" y="597783"/>
            <a:ext cx="9207249" cy="584775"/>
          </a:xfrm>
          <a:prstGeom prst="rect">
            <a:avLst/>
          </a:prstGeom>
          <a:solidFill>
            <a:srgbClr val="FF0000"/>
          </a:solidFill>
          <a:ln>
            <a:solidFill>
              <a:schemeClr val="bg1"/>
            </a:solidFill>
          </a:ln>
        </p:spPr>
        <p:txBody>
          <a:bodyPr wrap="square" rtlCol="0">
            <a:spAutoFit/>
          </a:bodyPr>
          <a:lstStyle/>
          <a:p>
            <a:pPr algn="l"/>
            <a:r>
              <a:rPr lang="en-GB" sz="3200" b="1">
                <a:latin typeface="Algerian" pitchFamily="82" charset="0"/>
              </a:rPr>
              <a:t>SUGARCANE JUICE  MANUFUCTURING BUSINESS</a:t>
            </a:r>
            <a:endParaRPr lang="en-US" sz="3200" b="1">
              <a:latin typeface="Algerian" pitchFamily="82" charset="0"/>
            </a:endParaRPr>
          </a:p>
        </p:txBody>
      </p:sp>
      <p:sp>
        <p:nvSpPr>
          <p:cNvPr id="6" name="TextBox 5">
            <a:extLst>
              <a:ext uri="{FF2B5EF4-FFF2-40B4-BE49-F238E27FC236}">
                <a16:creationId xmlns:a16="http://schemas.microsoft.com/office/drawing/2014/main" id="{44D136A2-13ED-94B1-B5E3-8B8F6A1D5E4E}"/>
              </a:ext>
            </a:extLst>
          </p:cNvPr>
          <p:cNvSpPr txBox="1"/>
          <p:nvPr/>
        </p:nvSpPr>
        <p:spPr>
          <a:xfrm>
            <a:off x="273778" y="1597489"/>
            <a:ext cx="2256184" cy="369332"/>
          </a:xfrm>
          <a:prstGeom prst="rect">
            <a:avLst/>
          </a:prstGeom>
          <a:solidFill>
            <a:srgbClr val="FFFF00"/>
          </a:solidFill>
          <a:ln>
            <a:solidFill>
              <a:srgbClr val="FF0000"/>
            </a:solidFill>
          </a:ln>
        </p:spPr>
        <p:txBody>
          <a:bodyPr wrap="square" rtlCol="0">
            <a:spAutoFit/>
          </a:bodyPr>
          <a:lstStyle/>
          <a:p>
            <a:pPr algn="l"/>
            <a:r>
              <a:rPr lang="en-GB" b="1">
                <a:solidFill>
                  <a:schemeClr val="bg1"/>
                </a:solidFill>
                <a:latin typeface="Algerian" pitchFamily="82" charset="0"/>
              </a:rPr>
              <a:t>REQUIREMENTS : -</a:t>
            </a:r>
            <a:endParaRPr lang="en-US" b="1">
              <a:solidFill>
                <a:schemeClr val="bg1"/>
              </a:solidFill>
              <a:latin typeface="Algerian" pitchFamily="82" charset="0"/>
            </a:endParaRPr>
          </a:p>
        </p:txBody>
      </p:sp>
    </p:spTree>
    <p:extLst>
      <p:ext uri="{BB962C8B-B14F-4D97-AF65-F5344CB8AC3E}">
        <p14:creationId xmlns:p14="http://schemas.microsoft.com/office/powerpoint/2010/main" val="325734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68713D-6811-1F35-3503-C0FBEF3F8569}"/>
              </a:ext>
            </a:extLst>
          </p:cNvPr>
          <p:cNvSpPr txBox="1"/>
          <p:nvPr/>
        </p:nvSpPr>
        <p:spPr>
          <a:xfrm>
            <a:off x="36142" y="1172121"/>
            <a:ext cx="9100630" cy="584775"/>
          </a:xfrm>
          <a:prstGeom prst="rect">
            <a:avLst/>
          </a:prstGeom>
          <a:solidFill>
            <a:srgbClr val="7030A0"/>
          </a:solidFill>
          <a:ln>
            <a:solidFill>
              <a:srgbClr val="FF0000"/>
            </a:solidFill>
          </a:ln>
        </p:spPr>
        <p:txBody>
          <a:bodyPr wrap="square" rtlCol="0">
            <a:spAutoFit/>
          </a:bodyPr>
          <a:lstStyle/>
          <a:p>
            <a:pPr algn="l"/>
            <a:r>
              <a:rPr lang="en-GB" sz="3200" b="1">
                <a:latin typeface="Amasis MT Pro Black" panose="02000000000000000000" pitchFamily="2" charset="0"/>
                <a:ea typeface="Amasis MT Pro Black" panose="02000000000000000000" pitchFamily="2" charset="0"/>
              </a:rPr>
              <a:t>BUSINESS RESEARCH</a:t>
            </a:r>
            <a:endParaRPr lang="en-US" sz="3200" b="1">
              <a:latin typeface="Amasis MT Pro Black" panose="02000000000000000000" pitchFamily="2" charset="0"/>
              <a:ea typeface="Amasis MT Pro Black" panose="02000000000000000000" pitchFamily="2" charset="0"/>
            </a:endParaRPr>
          </a:p>
        </p:txBody>
      </p:sp>
      <p:sp>
        <p:nvSpPr>
          <p:cNvPr id="5" name="TextBox 4">
            <a:extLst>
              <a:ext uri="{FF2B5EF4-FFF2-40B4-BE49-F238E27FC236}">
                <a16:creationId xmlns:a16="http://schemas.microsoft.com/office/drawing/2014/main" id="{CE1AC633-646B-F080-C771-3A81B351E8B5}"/>
              </a:ext>
            </a:extLst>
          </p:cNvPr>
          <p:cNvSpPr txBox="1"/>
          <p:nvPr/>
        </p:nvSpPr>
        <p:spPr>
          <a:xfrm rot="10800000" flipV="1">
            <a:off x="856571" y="2229944"/>
            <a:ext cx="4140101" cy="3477875"/>
          </a:xfrm>
          <a:prstGeom prst="rect">
            <a:avLst/>
          </a:prstGeom>
          <a:noFill/>
        </p:spPr>
        <p:txBody>
          <a:bodyPr wrap="square" rtlCol="0">
            <a:spAutoFit/>
          </a:bodyPr>
          <a:lstStyle/>
          <a:p>
            <a:pPr marL="571500" indent="-571500" algn="l">
              <a:buFont typeface="Arial" panose="020B0604020202020204" pitchFamily="34" charset="0"/>
              <a:buChar char="•"/>
            </a:pPr>
            <a:r>
              <a:rPr lang="en-GB" sz="4400">
                <a:solidFill>
                  <a:schemeClr val="bg1"/>
                </a:solidFill>
                <a:latin typeface="Amasis MT Pro Medium" panose="02000000000000000000" pitchFamily="2" charset="0"/>
                <a:ea typeface="Amasis MT Pro Medium" panose="02000000000000000000" pitchFamily="2" charset="0"/>
              </a:rPr>
              <a:t>DEMAND
SUPPLY
PRICE</a:t>
            </a:r>
          </a:p>
          <a:p>
            <a:pPr marL="571500" indent="-571500" algn="l">
              <a:buFont typeface="Arial" panose="020B0604020202020204" pitchFamily="34" charset="0"/>
              <a:buChar char="•"/>
            </a:pPr>
            <a:r>
              <a:rPr lang="en-GB" sz="4400">
                <a:solidFill>
                  <a:schemeClr val="bg1"/>
                </a:solidFill>
                <a:latin typeface="Amasis MT Pro Medium" panose="02000000000000000000" pitchFamily="2" charset="0"/>
                <a:ea typeface="Amasis MT Pro Medium" panose="02000000000000000000" pitchFamily="2" charset="0"/>
              </a:rPr>
              <a:t>QUANTITY
QUALITY</a:t>
            </a:r>
            <a:endParaRPr lang="en-US" sz="4400">
              <a:solidFill>
                <a:schemeClr val="bg1"/>
              </a:solidFill>
              <a:latin typeface="Amasis MT Pro Medium" panose="02000000000000000000" pitchFamily="2" charset="0"/>
              <a:ea typeface="Amasis MT Pro Medium" panose="02000000000000000000" pitchFamily="2" charset="0"/>
            </a:endParaRPr>
          </a:p>
        </p:txBody>
      </p:sp>
      <p:pic>
        <p:nvPicPr>
          <p:cNvPr id="2" name="Picture 1">
            <a:extLst>
              <a:ext uri="{FF2B5EF4-FFF2-40B4-BE49-F238E27FC236}">
                <a16:creationId xmlns:a16="http://schemas.microsoft.com/office/drawing/2014/main" id="{756BF84F-DF14-80E3-1E40-2CAED5CC374F}"/>
              </a:ext>
            </a:extLst>
          </p:cNvPr>
          <p:cNvPicPr>
            <a:picLocks noChangeAspect="1"/>
          </p:cNvPicPr>
          <p:nvPr/>
        </p:nvPicPr>
        <p:blipFill>
          <a:blip r:embed="rId2" cstate="print"/>
          <a:stretch>
            <a:fillRect/>
          </a:stretch>
        </p:blipFill>
        <p:spPr>
          <a:xfrm>
            <a:off x="5493629" y="484934"/>
            <a:ext cx="3200400" cy="1745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ADC04E73-D5CD-354B-E6FE-BD755142BC7D}"/>
              </a:ext>
            </a:extLst>
          </p:cNvPr>
          <p:cNvPicPr>
            <a:picLocks noChangeAspect="1"/>
          </p:cNvPicPr>
          <p:nvPr/>
        </p:nvPicPr>
        <p:blipFill>
          <a:blip r:embed="rId3"/>
          <a:stretch>
            <a:fillRect/>
          </a:stretch>
        </p:blipFill>
        <p:spPr>
          <a:xfrm>
            <a:off x="4729822" y="4357076"/>
            <a:ext cx="3352800" cy="1508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542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99363C-38C9-3799-AF1C-CDD3B466A47C}"/>
              </a:ext>
            </a:extLst>
          </p:cNvPr>
          <p:cNvSpPr txBox="1"/>
          <p:nvPr/>
        </p:nvSpPr>
        <p:spPr>
          <a:xfrm>
            <a:off x="856118" y="1928776"/>
            <a:ext cx="6995342" cy="2308324"/>
          </a:xfrm>
          <a:prstGeom prst="rect">
            <a:avLst/>
          </a:prstGeom>
          <a:noFill/>
        </p:spPr>
        <p:txBody>
          <a:bodyPr wrap="square" rtlCol="0">
            <a:spAutoFit/>
          </a:bodyPr>
          <a:lstStyle/>
          <a:p>
            <a:pPr algn="just"/>
            <a:r>
              <a:rPr lang="en-GB" sz="2400">
                <a:solidFill>
                  <a:schemeClr val="bg1"/>
                </a:solidFill>
              </a:rPr>
              <a:t>Establishing a Small scale Industries of Sugarcane juice plant are ready  a minimum 2000-5000 SQ FT . If possible, select the location that comes in close proximity to the marketing distribution areas. This way, it will become easier  to reduce the overall transportation cost .</a:t>
            </a:r>
            <a:endParaRPr lang="en-US" sz="2400">
              <a:solidFill>
                <a:schemeClr val="bg1"/>
              </a:solidFill>
            </a:endParaRPr>
          </a:p>
        </p:txBody>
      </p:sp>
      <p:sp>
        <p:nvSpPr>
          <p:cNvPr id="3" name="TextBox 2">
            <a:extLst>
              <a:ext uri="{FF2B5EF4-FFF2-40B4-BE49-F238E27FC236}">
                <a16:creationId xmlns:a16="http://schemas.microsoft.com/office/drawing/2014/main" id="{C9E61A5B-19E3-BC81-EE8F-7DEC50C19CBF}"/>
              </a:ext>
            </a:extLst>
          </p:cNvPr>
          <p:cNvSpPr txBox="1"/>
          <p:nvPr/>
        </p:nvSpPr>
        <p:spPr>
          <a:xfrm>
            <a:off x="1361658" y="793323"/>
            <a:ext cx="5984263" cy="523220"/>
          </a:xfrm>
          <a:prstGeom prst="rect">
            <a:avLst/>
          </a:prstGeom>
          <a:noFill/>
        </p:spPr>
        <p:txBody>
          <a:bodyPr wrap="square" rtlCol="0">
            <a:spAutoFit/>
          </a:bodyPr>
          <a:lstStyle/>
          <a:p>
            <a:pPr algn="l"/>
            <a:r>
              <a:rPr lang="en-GB" sz="2800" b="1" u="sng">
                <a:solidFill>
                  <a:schemeClr val="bg1"/>
                </a:solidFill>
              </a:rPr>
              <a:t>SELECTION OF PLANT   LOCTION </a:t>
            </a:r>
            <a:r>
              <a:rPr lang="en-GB" b="1">
                <a:solidFill>
                  <a:schemeClr val="bg1"/>
                </a:solidFill>
              </a:rPr>
              <a:t> </a:t>
            </a:r>
            <a:endParaRPr lang="en-US" b="1">
              <a:solidFill>
                <a:schemeClr val="bg1"/>
              </a:solidFill>
            </a:endParaRPr>
          </a:p>
        </p:txBody>
      </p:sp>
      <p:pic>
        <p:nvPicPr>
          <p:cNvPr id="8" name="Picture 8">
            <a:extLst>
              <a:ext uri="{FF2B5EF4-FFF2-40B4-BE49-F238E27FC236}">
                <a16:creationId xmlns:a16="http://schemas.microsoft.com/office/drawing/2014/main" id="{0F845B27-FDA4-C52C-9DBA-D941B0A57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346" y="4237100"/>
            <a:ext cx="3472114" cy="2308324"/>
          </a:xfrm>
          <a:prstGeom prst="snip2DiagRect">
            <a:avLst>
              <a:gd name="adj1" fmla="val 12508"/>
              <a:gd name="adj2" fmla="val 649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7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65B10-907D-C379-740A-EBA36D3595A3}"/>
              </a:ext>
            </a:extLst>
          </p:cNvPr>
          <p:cNvSpPr txBox="1"/>
          <p:nvPr/>
        </p:nvSpPr>
        <p:spPr>
          <a:xfrm>
            <a:off x="619315" y="1337213"/>
            <a:ext cx="3733499" cy="584775"/>
          </a:xfrm>
          <a:prstGeom prst="rect">
            <a:avLst/>
          </a:prstGeom>
          <a:noFill/>
        </p:spPr>
        <p:txBody>
          <a:bodyPr wrap="square" rtlCol="0">
            <a:spAutoFit/>
          </a:bodyPr>
          <a:lstStyle/>
          <a:p>
            <a:pPr algn="l"/>
            <a:r>
              <a:rPr lang="en-GB" sz="3200" i="1" u="sng">
                <a:solidFill>
                  <a:schemeClr val="bg1"/>
                </a:solidFill>
                <a:latin typeface="Algerian" pitchFamily="82" charset="0"/>
              </a:rPr>
              <a:t>MACHINERY</a:t>
            </a:r>
            <a:endParaRPr lang="en-US" sz="3200" i="1" u="sng">
              <a:solidFill>
                <a:schemeClr val="bg1"/>
              </a:solidFill>
              <a:latin typeface="Algerian" pitchFamily="82" charset="0"/>
            </a:endParaRPr>
          </a:p>
        </p:txBody>
      </p:sp>
      <p:sp>
        <p:nvSpPr>
          <p:cNvPr id="5" name="TextBox 4">
            <a:extLst>
              <a:ext uri="{FF2B5EF4-FFF2-40B4-BE49-F238E27FC236}">
                <a16:creationId xmlns:a16="http://schemas.microsoft.com/office/drawing/2014/main" id="{AC259FEB-04F4-6F51-1522-C61D221F8287}"/>
              </a:ext>
            </a:extLst>
          </p:cNvPr>
          <p:cNvSpPr txBox="1"/>
          <p:nvPr/>
        </p:nvSpPr>
        <p:spPr>
          <a:xfrm>
            <a:off x="937891" y="2550743"/>
            <a:ext cx="5766503" cy="2677656"/>
          </a:xfrm>
          <a:prstGeom prst="rect">
            <a:avLst/>
          </a:prstGeom>
          <a:noFill/>
        </p:spPr>
        <p:txBody>
          <a:bodyPr wrap="square" rtlCol="0">
            <a:spAutoFit/>
          </a:bodyPr>
          <a:lstStyle/>
          <a:p>
            <a:pPr marL="285750" indent="-285750" algn="l">
              <a:buFont typeface="Arial" panose="020B0604020202020204" pitchFamily="34" charset="0"/>
              <a:buChar char="•"/>
            </a:pPr>
            <a:r>
              <a:rPr lang="en-GB" sz="2400">
                <a:solidFill>
                  <a:schemeClr val="bg1"/>
                </a:solidFill>
              </a:rPr>
              <a:t>Soaking Tank</a:t>
            </a:r>
          </a:p>
          <a:p>
            <a:pPr marL="285750" indent="-285750" algn="l">
              <a:buFont typeface="Arial" panose="020B0604020202020204" pitchFamily="34" charset="0"/>
              <a:buChar char="•"/>
            </a:pPr>
            <a:r>
              <a:rPr lang="en-GB" sz="2400">
                <a:solidFill>
                  <a:schemeClr val="bg1"/>
                </a:solidFill>
              </a:rPr>
              <a:t>Automatic Peeling Machine</a:t>
            </a:r>
          </a:p>
          <a:p>
            <a:pPr marL="285750" indent="-285750" algn="l">
              <a:buFont typeface="Arial" panose="020B0604020202020204" pitchFamily="34" charset="0"/>
              <a:buChar char="•"/>
            </a:pPr>
            <a:r>
              <a:rPr lang="en-GB" sz="2400">
                <a:solidFill>
                  <a:schemeClr val="bg1"/>
                </a:solidFill>
              </a:rPr>
              <a:t>Automatic Crusher Machine </a:t>
            </a:r>
          </a:p>
          <a:p>
            <a:pPr marL="285750" indent="-285750" algn="l">
              <a:buFont typeface="Arial" panose="020B0604020202020204" pitchFamily="34" charset="0"/>
              <a:buChar char="•"/>
            </a:pPr>
            <a:r>
              <a:rPr lang="en-GB" sz="2400">
                <a:solidFill>
                  <a:schemeClr val="bg1"/>
                </a:solidFill>
              </a:rPr>
              <a:t>Automatic Bottling Machine </a:t>
            </a:r>
          </a:p>
          <a:p>
            <a:pPr marL="285750" indent="-285750" algn="l">
              <a:buFont typeface="Arial" panose="020B0604020202020204" pitchFamily="34" charset="0"/>
              <a:buChar char="•"/>
            </a:pPr>
            <a:r>
              <a:rPr lang="en-GB" sz="2400">
                <a:solidFill>
                  <a:schemeClr val="bg1"/>
                </a:solidFill>
              </a:rPr>
              <a:t>Caping &amp; sealing Machine </a:t>
            </a:r>
          </a:p>
          <a:p>
            <a:pPr marL="285750" indent="-285750" algn="l">
              <a:buFont typeface="Arial" panose="020B0604020202020204" pitchFamily="34" charset="0"/>
              <a:buChar char="•"/>
            </a:pPr>
            <a:r>
              <a:rPr lang="en-GB" sz="2400">
                <a:solidFill>
                  <a:schemeClr val="bg1"/>
                </a:solidFill>
              </a:rPr>
              <a:t>Compressor</a:t>
            </a:r>
          </a:p>
          <a:p>
            <a:pPr marL="285750" indent="-285750" algn="l">
              <a:buFont typeface="Arial" panose="020B0604020202020204" pitchFamily="34" charset="0"/>
              <a:buChar char="•"/>
            </a:pPr>
            <a:r>
              <a:rPr lang="en-GB" sz="2400">
                <a:solidFill>
                  <a:schemeClr val="bg1"/>
                </a:solidFill>
              </a:rPr>
              <a:t>Boiler  </a:t>
            </a:r>
            <a:endParaRPr lang="en-US" sz="2400">
              <a:solidFill>
                <a:schemeClr val="bg1"/>
              </a:solidFill>
            </a:endParaRPr>
          </a:p>
        </p:txBody>
      </p:sp>
      <p:pic>
        <p:nvPicPr>
          <p:cNvPr id="6" name="Picture 6">
            <a:extLst>
              <a:ext uri="{FF2B5EF4-FFF2-40B4-BE49-F238E27FC236}">
                <a16:creationId xmlns:a16="http://schemas.microsoft.com/office/drawing/2014/main" id="{ED6BF862-CA8C-C126-486E-DA8E08C3F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377" y="49195"/>
            <a:ext cx="3907623" cy="19756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7">
            <a:extLst>
              <a:ext uri="{FF2B5EF4-FFF2-40B4-BE49-F238E27FC236}">
                <a16:creationId xmlns:a16="http://schemas.microsoft.com/office/drawing/2014/main" id="{3D7194F0-CADA-9BBA-D258-60C150CEA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688" y="2150552"/>
            <a:ext cx="3808518" cy="24710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8">
            <a:extLst>
              <a:ext uri="{FF2B5EF4-FFF2-40B4-BE49-F238E27FC236}">
                <a16:creationId xmlns:a16="http://schemas.microsoft.com/office/drawing/2014/main" id="{491BFB5F-6773-D7D8-6018-D0E994133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8762" y="4730062"/>
            <a:ext cx="3287668" cy="20120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3911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36005-3097-EEFD-A9FB-83AC0FA0916E}"/>
              </a:ext>
            </a:extLst>
          </p:cNvPr>
          <p:cNvSpPr txBox="1"/>
          <p:nvPr/>
        </p:nvSpPr>
        <p:spPr>
          <a:xfrm>
            <a:off x="0" y="424672"/>
            <a:ext cx="10099362" cy="584775"/>
          </a:xfrm>
          <a:prstGeom prst="rect">
            <a:avLst/>
          </a:prstGeom>
          <a:solidFill>
            <a:srgbClr val="FF000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3200" b="1" i="1" u="sng">
                <a:solidFill>
                  <a:schemeClr val="tx1"/>
                </a:solidFill>
              </a:rPr>
              <a:t>INVESTMENT</a:t>
            </a:r>
            <a:r>
              <a:rPr lang="en-GB"/>
              <a:t> </a:t>
            </a:r>
            <a:endParaRPr lang="en-US"/>
          </a:p>
        </p:txBody>
      </p:sp>
      <p:sp>
        <p:nvSpPr>
          <p:cNvPr id="5" name="TextBox 4">
            <a:extLst>
              <a:ext uri="{FF2B5EF4-FFF2-40B4-BE49-F238E27FC236}">
                <a16:creationId xmlns:a16="http://schemas.microsoft.com/office/drawing/2014/main" id="{CCF8907C-DB24-941F-352B-9DE5D4086920}"/>
              </a:ext>
            </a:extLst>
          </p:cNvPr>
          <p:cNvSpPr txBox="1"/>
          <p:nvPr/>
        </p:nvSpPr>
        <p:spPr>
          <a:xfrm>
            <a:off x="296365" y="1461294"/>
            <a:ext cx="4112995" cy="523220"/>
          </a:xfrm>
          <a:prstGeom prst="rect">
            <a:avLst/>
          </a:prstGeom>
          <a:solidFill>
            <a:srgbClr val="FFFF00"/>
          </a:solidFill>
          <a:ln>
            <a:solidFill>
              <a:schemeClr val="bg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en-GB" sz="2800" b="1">
                <a:solidFill>
                  <a:schemeClr val="bg1"/>
                </a:solidFill>
                <a:latin typeface="Algerian" pitchFamily="82" charset="0"/>
              </a:rPr>
              <a:t>Capital 20-25 Lakhs </a:t>
            </a:r>
            <a:endParaRPr lang="en-US" sz="2800" b="1">
              <a:solidFill>
                <a:schemeClr val="bg1"/>
              </a:solidFill>
              <a:latin typeface="Algerian" pitchFamily="82" charset="0"/>
            </a:endParaRPr>
          </a:p>
        </p:txBody>
      </p:sp>
      <p:pic>
        <p:nvPicPr>
          <p:cNvPr id="6" name="Picture 6">
            <a:extLst>
              <a:ext uri="{FF2B5EF4-FFF2-40B4-BE49-F238E27FC236}">
                <a16:creationId xmlns:a16="http://schemas.microsoft.com/office/drawing/2014/main" id="{654454B8-5953-FFB6-B649-3EE18F346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65" y="2818197"/>
            <a:ext cx="4576215" cy="2578509"/>
          </a:xfrm>
          <a:prstGeom prst="rect">
            <a:avLst/>
          </a:prstGeom>
          <a:ln>
            <a:noFill/>
          </a:ln>
          <a:effectLst>
            <a:outerShdw blurRad="76200" dist="12700" dir="2700000" sy="-23000" kx="-800400" algn="bl" rotWithShape="0">
              <a:prstClr val="black">
                <a:alpha val="20000"/>
              </a:prstClr>
            </a:outerShdw>
            <a:reflection blurRad="6350" stA="50000" endA="300" endPos="90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7">
            <a:extLst>
              <a:ext uri="{FF2B5EF4-FFF2-40B4-BE49-F238E27FC236}">
                <a16:creationId xmlns:a16="http://schemas.microsoft.com/office/drawing/2014/main" id="{58FDA310-805F-F287-434B-13002098E1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4642" y="70120"/>
            <a:ext cx="4388199" cy="1878654"/>
          </a:xfrm>
          <a:prstGeom prst="roundRect">
            <a:avLst>
              <a:gd name="adj" fmla="val 16667"/>
            </a:avLst>
          </a:prstGeom>
          <a:ln>
            <a:noFill/>
          </a:ln>
          <a:effectLst>
            <a:outerShdw blurRad="76200" dist="38100" dir="7800000" algn="tl" rotWithShape="0">
              <a:srgbClr val="000000">
                <a:alpha val="40000"/>
              </a:srgbClr>
            </a:outerShdw>
            <a:reflection blurRad="6350" stA="50000" endA="300" endPos="90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8">
            <a:extLst>
              <a:ext uri="{FF2B5EF4-FFF2-40B4-BE49-F238E27FC236}">
                <a16:creationId xmlns:a16="http://schemas.microsoft.com/office/drawing/2014/main" id="{3DB2B320-17F6-2101-932A-2098F45FE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995" y="2510988"/>
            <a:ext cx="4824996" cy="26850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0000" endA="300" endPos="55500" dist="1016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6800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44E60A-FC3A-5128-5A03-FF8E553680E6}"/>
              </a:ext>
            </a:extLst>
          </p:cNvPr>
          <p:cNvSpPr txBox="1"/>
          <p:nvPr/>
        </p:nvSpPr>
        <p:spPr>
          <a:xfrm>
            <a:off x="3657599" y="2501046"/>
            <a:ext cx="4492487" cy="1185468"/>
          </a:xfrm>
          <a:prstGeom prst="rect">
            <a:avLst/>
          </a:prstGeom>
          <a:noFill/>
        </p:spPr>
        <p:txBody>
          <a:bodyPr wrap="square" rtlCol="0">
            <a:spAutoFit/>
          </a:bodyPr>
          <a:lstStyle/>
          <a:p>
            <a:pPr algn="l"/>
            <a:endParaRPr lang="en-US"/>
          </a:p>
        </p:txBody>
      </p:sp>
      <p:sp>
        <p:nvSpPr>
          <p:cNvPr id="5" name="TextBox 4">
            <a:extLst>
              <a:ext uri="{FF2B5EF4-FFF2-40B4-BE49-F238E27FC236}">
                <a16:creationId xmlns:a16="http://schemas.microsoft.com/office/drawing/2014/main" id="{0F4D2DA7-C3E1-0FB5-195D-208E0A3B2539}"/>
              </a:ext>
            </a:extLst>
          </p:cNvPr>
          <p:cNvSpPr txBox="1"/>
          <p:nvPr/>
        </p:nvSpPr>
        <p:spPr>
          <a:xfrm>
            <a:off x="0" y="892714"/>
            <a:ext cx="9153940" cy="707886"/>
          </a:xfrm>
          <a:prstGeom prst="rect">
            <a:avLst/>
          </a:prstGeom>
          <a:solidFill>
            <a:srgbClr val="FFFF00"/>
          </a:solidFill>
          <a:ln>
            <a:solidFill>
              <a:srgbClr val="FF0000"/>
            </a:solidFill>
          </a:ln>
        </p:spPr>
        <p:txBody>
          <a:bodyPr wrap="square" rtlCol="0">
            <a:spAutoFit/>
          </a:bodyPr>
          <a:lstStyle/>
          <a:p>
            <a:pPr algn="l"/>
            <a:r>
              <a:rPr lang="en-GB" sz="4000" i="1" u="sng">
                <a:solidFill>
                  <a:schemeClr val="bg1"/>
                </a:solidFill>
                <a:latin typeface="Algerian" pitchFamily="82" charset="0"/>
              </a:rPr>
              <a:t> Raw Material  </a:t>
            </a:r>
            <a:endParaRPr lang="en-US" sz="4000" i="1" u="sng">
              <a:solidFill>
                <a:schemeClr val="bg1"/>
              </a:solidFill>
              <a:latin typeface="Algerian" pitchFamily="82" charset="0"/>
            </a:endParaRPr>
          </a:p>
        </p:txBody>
      </p:sp>
      <p:sp>
        <p:nvSpPr>
          <p:cNvPr id="6" name="TextBox 5">
            <a:extLst>
              <a:ext uri="{FF2B5EF4-FFF2-40B4-BE49-F238E27FC236}">
                <a16:creationId xmlns:a16="http://schemas.microsoft.com/office/drawing/2014/main" id="{BA510729-332D-B36A-A83A-65151B0B3924}"/>
              </a:ext>
            </a:extLst>
          </p:cNvPr>
          <p:cNvSpPr txBox="1"/>
          <p:nvPr/>
        </p:nvSpPr>
        <p:spPr>
          <a:xfrm>
            <a:off x="1117699" y="2501046"/>
            <a:ext cx="4663626" cy="2677656"/>
          </a:xfrm>
          <a:prstGeom prst="rect">
            <a:avLst/>
          </a:prstGeom>
          <a:noFill/>
        </p:spPr>
        <p:txBody>
          <a:bodyPr wrap="square" rtlCol="0">
            <a:spAutoFit/>
          </a:bodyPr>
          <a:lstStyle/>
          <a:p>
            <a:pPr marL="342900" indent="-342900" algn="just">
              <a:buFont typeface="Arial" panose="020B0604020202020204" pitchFamily="34" charset="0"/>
              <a:buChar char="•"/>
            </a:pPr>
            <a:r>
              <a:rPr lang="en-GB" sz="2800">
                <a:solidFill>
                  <a:schemeClr val="bg1"/>
                </a:solidFill>
              </a:rPr>
              <a:t>Sugarcane</a:t>
            </a:r>
          </a:p>
          <a:p>
            <a:pPr marL="342900" indent="-342900" algn="just">
              <a:buFont typeface="Arial" panose="020B0604020202020204" pitchFamily="34" charset="0"/>
              <a:buChar char="•"/>
            </a:pPr>
            <a:r>
              <a:rPr lang="en-GB" sz="2800">
                <a:solidFill>
                  <a:schemeClr val="bg1"/>
                </a:solidFill>
              </a:rPr>
              <a:t>Packaging Material (glass, plastic, tetra pack)</a:t>
            </a:r>
          </a:p>
          <a:p>
            <a:pPr marL="342900" indent="-342900" algn="just">
              <a:buFont typeface="Arial" panose="020B0604020202020204" pitchFamily="34" charset="0"/>
              <a:buChar char="•"/>
            </a:pPr>
            <a:r>
              <a:rPr lang="en-GB" sz="2800">
                <a:solidFill>
                  <a:schemeClr val="bg1"/>
                </a:solidFill>
              </a:rPr>
              <a:t>Preservatives</a:t>
            </a:r>
          </a:p>
          <a:p>
            <a:pPr marL="342900" indent="-342900" algn="just">
              <a:buFont typeface="Arial" panose="020B0604020202020204" pitchFamily="34" charset="0"/>
              <a:buChar char="•"/>
            </a:pPr>
            <a:r>
              <a:rPr lang="en-GB" sz="2800">
                <a:solidFill>
                  <a:schemeClr val="bg1"/>
                </a:solidFill>
              </a:rPr>
              <a:t>Flavour</a:t>
            </a:r>
          </a:p>
          <a:p>
            <a:pPr marL="342900" indent="-342900" algn="just">
              <a:buFont typeface="Arial" panose="020B0604020202020204" pitchFamily="34" charset="0"/>
              <a:buChar char="•"/>
            </a:pPr>
            <a:r>
              <a:rPr lang="en-GB" sz="2800">
                <a:solidFill>
                  <a:schemeClr val="bg1"/>
                </a:solidFill>
              </a:rPr>
              <a:t>Water </a:t>
            </a:r>
            <a:endParaRPr lang="en-US" sz="2800">
              <a:solidFill>
                <a:schemeClr val="bg1"/>
              </a:solidFill>
            </a:endParaRPr>
          </a:p>
        </p:txBody>
      </p:sp>
      <p:pic>
        <p:nvPicPr>
          <p:cNvPr id="7" name="Picture 7">
            <a:extLst>
              <a:ext uri="{FF2B5EF4-FFF2-40B4-BE49-F238E27FC236}">
                <a16:creationId xmlns:a16="http://schemas.microsoft.com/office/drawing/2014/main" id="{3425EF6D-F609-A7AA-7167-FCB49010E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716" y="-345160"/>
            <a:ext cx="4016520" cy="2951019"/>
          </a:xfrm>
          <a:prstGeom prst="rect">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65772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1683</TotalTime>
  <Words>464</Words>
  <Application>Microsoft Office PowerPoint</Application>
  <PresentationFormat>On-screen Show (4:3)</PresentationFormat>
  <Paragraphs>80</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Algerian</vt:lpstr>
      <vt:lpstr>Amasis MT Pro Black</vt:lpstr>
      <vt:lpstr>Amasis MT Pro Medium</vt:lpstr>
      <vt:lpstr>Arial</vt:lpstr>
      <vt:lpstr>Bernard MT Condensed</vt:lpstr>
      <vt:lpstr>Calibri</vt:lpstr>
      <vt:lpstr>Californian FB</vt:lpstr>
      <vt:lpstr>Constantia</vt:lpstr>
      <vt:lpstr>Lucida Calligraphy</vt:lpstr>
      <vt:lpstr>Times New Roman</vt:lpstr>
      <vt:lpstr>Wingdings 2</vt:lpstr>
      <vt:lpstr>Flow</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ASHES KUMAR</dc:creator>
  <cp:lastModifiedBy>Ayan</cp:lastModifiedBy>
  <cp:revision>178</cp:revision>
  <dcterms:created xsi:type="dcterms:W3CDTF">2023-02-13T02:04:53Z</dcterms:created>
  <dcterms:modified xsi:type="dcterms:W3CDTF">2023-12-29T04:51:17Z</dcterms:modified>
</cp:coreProperties>
</file>